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omments/comment1.xml" ContentType="application/vnd.openxmlformats-officedocument.presentationml.comment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comment2.xml" ContentType="application/vnd.openxmlformats-officedocument.presentationml.comments+xml"/>
  <Override PartName="/ppt/notesSlides/notesSlide24.xml" ContentType="application/vnd.openxmlformats-officedocument.presentationml.notesSlide+xml"/>
  <Override PartName="/ppt/comments/comment3.xml" ContentType="application/vnd.openxmlformats-officedocument.presentationml.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omments/comment4.xml" ContentType="application/vnd.openxmlformats-officedocument.presentationml.comments+xml"/>
  <Override PartName="/ppt/notesSlides/notesSlide2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571" r:id="rId3"/>
    <p:sldId id="596" r:id="rId4"/>
    <p:sldId id="597" r:id="rId5"/>
    <p:sldId id="598" r:id="rId6"/>
    <p:sldId id="572" r:id="rId7"/>
    <p:sldId id="574" r:id="rId8"/>
    <p:sldId id="576" r:id="rId9"/>
    <p:sldId id="490" r:id="rId10"/>
    <p:sldId id="588" r:id="rId11"/>
    <p:sldId id="599" r:id="rId12"/>
    <p:sldId id="600" r:id="rId13"/>
    <p:sldId id="591" r:id="rId14"/>
    <p:sldId id="592" r:id="rId15"/>
    <p:sldId id="602" r:id="rId16"/>
    <p:sldId id="603" r:id="rId17"/>
    <p:sldId id="604" r:id="rId18"/>
    <p:sldId id="605" r:id="rId19"/>
    <p:sldId id="547" r:id="rId20"/>
    <p:sldId id="549" r:id="rId21"/>
    <p:sldId id="593" r:id="rId22"/>
    <p:sldId id="594" r:id="rId23"/>
    <p:sldId id="595" r:id="rId24"/>
    <p:sldId id="601" r:id="rId25"/>
    <p:sldId id="607" r:id="rId26"/>
    <p:sldId id="606" r:id="rId27"/>
    <p:sldId id="506" r:id="rId28"/>
    <p:sldId id="531" r:id="rId29"/>
    <p:sldId id="507" r:id="rId30"/>
    <p:sldId id="537" r:id="rId31"/>
    <p:sldId id="538" r:id="rId32"/>
    <p:sldId id="508" r:id="rId33"/>
    <p:sldId id="509" r:id="rId34"/>
    <p:sldId id="510" r:id="rId35"/>
    <p:sldId id="511" r:id="rId36"/>
    <p:sldId id="512" r:id="rId37"/>
    <p:sldId id="513" r:id="rId38"/>
    <p:sldId id="516" r:id="rId39"/>
    <p:sldId id="358" r:id="rId40"/>
    <p:sldId id="519" r:id="rId41"/>
    <p:sldId id="520" r:id="rId42"/>
    <p:sldId id="522" r:id="rId43"/>
    <p:sldId id="525" r:id="rId44"/>
    <p:sldId id="528" r:id="rId45"/>
  </p:sldIdLst>
  <p:sldSz cx="9144000" cy="6858000" type="screen4x3"/>
  <p:notesSz cx="6858000"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 and Andrew" initials="RaA" lastIdx="4" clrIdx="0"/>
  <p:cmAuthor id="1" name="Lori Pike" initials="" lastIdx="3" clrIdx="1"/>
  <p:cmAuthor id="2" name="foxro" initials="rsf" lastIdx="9"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85968" autoAdjust="0"/>
  </p:normalViewPr>
  <p:slideViewPr>
    <p:cSldViewPr>
      <p:cViewPr>
        <p:scale>
          <a:sx n="76" d="100"/>
          <a:sy n="76" d="100"/>
        </p:scale>
        <p:origin x="-276" y="-4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2" d="100"/>
          <a:sy n="82" d="100"/>
        </p:scale>
        <p:origin x="-2016" y="-96"/>
      </p:cViewPr>
      <p:guideLst>
        <p:guide orient="horz" pos="2909"/>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3-03-21T14:16:30.266" idx="9">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3-03-21T14:16:30.266" idx="6">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3-03-21T14:16:30.266" idx="7">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3-03-19T22:13:33.981" idx="3">
    <p:pos x="2604" y="3787"/>
    <p:text>I had suggested that the daycare room might be used as something other than a regular classroom.  Not sure whether this idea has any viability.  There would be a build involved in moving the wall in 205A and B and dividing the Daycare Room into 2 HSP rooms;  there would also be a cost in retrofitting the Staff Room into a classroom.  If we already got money to build 2 FDK classrooms then I'm not sure that we could get money to do these builds.</p:text>
  </p:cm>
  <p:cm authorId="0" dt="2013-03-19T22:16:17.602" idx="4">
    <p:pos x="5121" y="2580"/>
    <p:text>Right now the slide deck doesn't include using 102 except at this decision tree.  If it isn't an option the tree should be amended.</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2BF481-9BC1-4250-833B-9520393BDED0}"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CA"/>
        </a:p>
      </dgm:t>
    </dgm:pt>
    <dgm:pt modelId="{34E088FE-20EB-425C-A809-E50DA72C2442}">
      <dgm:prSet phldrT="[Text]"/>
      <dgm:spPr/>
      <dgm:t>
        <a:bodyPr/>
        <a:lstStyle/>
        <a:p>
          <a:r>
            <a:rPr lang="en-CA" dirty="0" smtClean="0"/>
            <a:t>BUILD</a:t>
          </a:r>
          <a:endParaRPr lang="en-CA" dirty="0"/>
        </a:p>
      </dgm:t>
    </dgm:pt>
    <dgm:pt modelId="{929FAD58-C2F3-4A85-87DB-9A0BA874AD89}" type="parTrans" cxnId="{59502947-D681-4367-850C-A3A618315480}">
      <dgm:prSet/>
      <dgm:spPr/>
      <dgm:t>
        <a:bodyPr/>
        <a:lstStyle/>
        <a:p>
          <a:endParaRPr lang="en-CA"/>
        </a:p>
      </dgm:t>
    </dgm:pt>
    <dgm:pt modelId="{46E9C679-BBC5-4554-B0CA-7403564AF035}" type="sibTrans" cxnId="{59502947-D681-4367-850C-A3A618315480}">
      <dgm:prSet/>
      <dgm:spPr/>
      <dgm:t>
        <a:bodyPr/>
        <a:lstStyle/>
        <a:p>
          <a:endParaRPr lang="en-CA"/>
        </a:p>
      </dgm:t>
    </dgm:pt>
    <dgm:pt modelId="{A8A1BCEA-3E6D-4AC2-A8ED-AE86D9AD5FF2}">
      <dgm:prSet phldrT="[Text]"/>
      <dgm:spPr/>
      <dgm:t>
        <a:bodyPr/>
        <a:lstStyle/>
        <a:p>
          <a:r>
            <a:rPr lang="en-CA" dirty="0" smtClean="0"/>
            <a:t>OR</a:t>
          </a:r>
          <a:endParaRPr lang="en-CA" dirty="0"/>
        </a:p>
      </dgm:t>
    </dgm:pt>
    <dgm:pt modelId="{58F72EAD-A49C-4EE0-8C55-4A49565FC3B7}" type="parTrans" cxnId="{621314EB-A1D3-470D-B26B-749EE90D0E88}">
      <dgm:prSet/>
      <dgm:spPr/>
      <dgm:t>
        <a:bodyPr/>
        <a:lstStyle/>
        <a:p>
          <a:endParaRPr lang="en-CA"/>
        </a:p>
      </dgm:t>
    </dgm:pt>
    <dgm:pt modelId="{C52C199E-EF3E-4DF4-9F80-0FDF8F9EAB2F}" type="sibTrans" cxnId="{621314EB-A1D3-470D-B26B-749EE90D0E88}">
      <dgm:prSet/>
      <dgm:spPr/>
      <dgm:t>
        <a:bodyPr/>
        <a:lstStyle/>
        <a:p>
          <a:endParaRPr lang="en-CA"/>
        </a:p>
      </dgm:t>
    </dgm:pt>
    <dgm:pt modelId="{C870584C-8153-4AA7-9181-5F2995C055F1}">
      <dgm:prSet phldrT="[Text]"/>
      <dgm:spPr/>
      <dgm:t>
        <a:bodyPr/>
        <a:lstStyle/>
        <a:p>
          <a:r>
            <a:rPr lang="en-CA" dirty="0" smtClean="0"/>
            <a:t>BOUNDARY CHANGES</a:t>
          </a:r>
          <a:endParaRPr lang="en-CA" dirty="0"/>
        </a:p>
      </dgm:t>
    </dgm:pt>
    <dgm:pt modelId="{0DB002A3-9922-4314-850C-934FFD08C0EC}" type="sibTrans" cxnId="{608C6D54-42E2-4985-AB4B-34FB74972787}">
      <dgm:prSet/>
      <dgm:spPr/>
      <dgm:t>
        <a:bodyPr/>
        <a:lstStyle/>
        <a:p>
          <a:endParaRPr lang="en-CA"/>
        </a:p>
      </dgm:t>
    </dgm:pt>
    <dgm:pt modelId="{F9E6E11B-2137-4DBA-A757-1F4DED2E601D}" type="parTrans" cxnId="{608C6D54-42E2-4985-AB4B-34FB74972787}">
      <dgm:prSet/>
      <dgm:spPr/>
      <dgm:t>
        <a:bodyPr/>
        <a:lstStyle/>
        <a:p>
          <a:endParaRPr lang="en-CA"/>
        </a:p>
      </dgm:t>
    </dgm:pt>
    <dgm:pt modelId="{AEF4C235-383F-47E3-ADEF-1ED6BCB13A00}" type="pres">
      <dgm:prSet presAssocID="{672BF481-9BC1-4250-833B-9520393BDED0}" presName="diagram" presStyleCnt="0">
        <dgm:presLayoutVars>
          <dgm:dir/>
          <dgm:resizeHandles val="exact"/>
        </dgm:presLayoutVars>
      </dgm:prSet>
      <dgm:spPr/>
      <dgm:t>
        <a:bodyPr/>
        <a:lstStyle/>
        <a:p>
          <a:endParaRPr lang="en-CA"/>
        </a:p>
      </dgm:t>
    </dgm:pt>
    <dgm:pt modelId="{3445B805-D3EB-4C80-861A-DA2A9F24FE1E}" type="pres">
      <dgm:prSet presAssocID="{34E088FE-20EB-425C-A809-E50DA72C2442}" presName="node" presStyleLbl="node1" presStyleIdx="0" presStyleCnt="3" custScaleX="45820">
        <dgm:presLayoutVars>
          <dgm:bulletEnabled val="1"/>
        </dgm:presLayoutVars>
      </dgm:prSet>
      <dgm:spPr/>
      <dgm:t>
        <a:bodyPr/>
        <a:lstStyle/>
        <a:p>
          <a:endParaRPr lang="en-CA"/>
        </a:p>
      </dgm:t>
    </dgm:pt>
    <dgm:pt modelId="{1FD96522-7369-4B01-AC31-A594B97B8EF4}" type="pres">
      <dgm:prSet presAssocID="{46E9C679-BBC5-4554-B0CA-7403564AF035}" presName="sibTrans" presStyleCnt="0"/>
      <dgm:spPr/>
    </dgm:pt>
    <dgm:pt modelId="{9D1D538D-65C4-46E8-8CF8-20CA04024976}" type="pres">
      <dgm:prSet presAssocID="{A8A1BCEA-3E6D-4AC2-A8ED-AE86D9AD5FF2}" presName="node" presStyleLbl="node1" presStyleIdx="1" presStyleCnt="3" custScaleX="17686" custScaleY="44000">
        <dgm:presLayoutVars>
          <dgm:bulletEnabled val="1"/>
        </dgm:presLayoutVars>
      </dgm:prSet>
      <dgm:spPr/>
      <dgm:t>
        <a:bodyPr/>
        <a:lstStyle/>
        <a:p>
          <a:endParaRPr lang="en-CA"/>
        </a:p>
      </dgm:t>
    </dgm:pt>
    <dgm:pt modelId="{1AD7D7A4-4484-4DD0-B009-1AF672B706FC}" type="pres">
      <dgm:prSet presAssocID="{C52C199E-EF3E-4DF4-9F80-0FDF8F9EAB2F}" presName="sibTrans" presStyleCnt="0"/>
      <dgm:spPr/>
    </dgm:pt>
    <dgm:pt modelId="{A0F542FC-1278-43DC-9D2E-018EA8E8A287}" type="pres">
      <dgm:prSet presAssocID="{C870584C-8153-4AA7-9181-5F2995C055F1}" presName="node" presStyleLbl="node1" presStyleIdx="2" presStyleCnt="3" custScaleX="47543" custLinFactNeighborX="5860" custLinFactNeighborY="-419">
        <dgm:presLayoutVars>
          <dgm:bulletEnabled val="1"/>
        </dgm:presLayoutVars>
      </dgm:prSet>
      <dgm:spPr/>
      <dgm:t>
        <a:bodyPr/>
        <a:lstStyle/>
        <a:p>
          <a:endParaRPr lang="en-CA"/>
        </a:p>
      </dgm:t>
    </dgm:pt>
  </dgm:ptLst>
  <dgm:cxnLst>
    <dgm:cxn modelId="{608C6D54-42E2-4985-AB4B-34FB74972787}" srcId="{672BF481-9BC1-4250-833B-9520393BDED0}" destId="{C870584C-8153-4AA7-9181-5F2995C055F1}" srcOrd="2" destOrd="0" parTransId="{F9E6E11B-2137-4DBA-A757-1F4DED2E601D}" sibTransId="{0DB002A3-9922-4314-850C-934FFD08C0EC}"/>
    <dgm:cxn modelId="{106E32B2-0027-41A3-8B0C-F7C7AEC7D7E8}" type="presOf" srcId="{34E088FE-20EB-425C-A809-E50DA72C2442}" destId="{3445B805-D3EB-4C80-861A-DA2A9F24FE1E}" srcOrd="0" destOrd="0" presId="urn:microsoft.com/office/officeart/2005/8/layout/default#3"/>
    <dgm:cxn modelId="{6D9E961C-DC74-4F59-B9E7-3BE02DBC104E}" type="presOf" srcId="{C870584C-8153-4AA7-9181-5F2995C055F1}" destId="{A0F542FC-1278-43DC-9D2E-018EA8E8A287}" srcOrd="0" destOrd="0" presId="urn:microsoft.com/office/officeart/2005/8/layout/default#3"/>
    <dgm:cxn modelId="{621314EB-A1D3-470D-B26B-749EE90D0E88}" srcId="{672BF481-9BC1-4250-833B-9520393BDED0}" destId="{A8A1BCEA-3E6D-4AC2-A8ED-AE86D9AD5FF2}" srcOrd="1" destOrd="0" parTransId="{58F72EAD-A49C-4EE0-8C55-4A49565FC3B7}" sibTransId="{C52C199E-EF3E-4DF4-9F80-0FDF8F9EAB2F}"/>
    <dgm:cxn modelId="{59502947-D681-4367-850C-A3A618315480}" srcId="{672BF481-9BC1-4250-833B-9520393BDED0}" destId="{34E088FE-20EB-425C-A809-E50DA72C2442}" srcOrd="0" destOrd="0" parTransId="{929FAD58-C2F3-4A85-87DB-9A0BA874AD89}" sibTransId="{46E9C679-BBC5-4554-B0CA-7403564AF035}"/>
    <dgm:cxn modelId="{DC3E4E3D-958A-4B43-984B-0E8B2CAD4D22}" type="presOf" srcId="{A8A1BCEA-3E6D-4AC2-A8ED-AE86D9AD5FF2}" destId="{9D1D538D-65C4-46E8-8CF8-20CA04024976}" srcOrd="0" destOrd="0" presId="urn:microsoft.com/office/officeart/2005/8/layout/default#3"/>
    <dgm:cxn modelId="{4613728E-8428-4EB8-B49C-90ADBC928018}" type="presOf" srcId="{672BF481-9BC1-4250-833B-9520393BDED0}" destId="{AEF4C235-383F-47E3-ADEF-1ED6BCB13A00}" srcOrd="0" destOrd="0" presId="urn:microsoft.com/office/officeart/2005/8/layout/default#3"/>
    <dgm:cxn modelId="{9903DA95-B277-4FDE-9F22-1565E5546AE2}" type="presParOf" srcId="{AEF4C235-383F-47E3-ADEF-1ED6BCB13A00}" destId="{3445B805-D3EB-4C80-861A-DA2A9F24FE1E}" srcOrd="0" destOrd="0" presId="urn:microsoft.com/office/officeart/2005/8/layout/default#3"/>
    <dgm:cxn modelId="{254F7040-281E-42BE-9AE0-550BC4902E72}" type="presParOf" srcId="{AEF4C235-383F-47E3-ADEF-1ED6BCB13A00}" destId="{1FD96522-7369-4B01-AC31-A594B97B8EF4}" srcOrd="1" destOrd="0" presId="urn:microsoft.com/office/officeart/2005/8/layout/default#3"/>
    <dgm:cxn modelId="{74D520DA-F40A-4976-BC62-5AD1474FA84A}" type="presParOf" srcId="{AEF4C235-383F-47E3-ADEF-1ED6BCB13A00}" destId="{9D1D538D-65C4-46E8-8CF8-20CA04024976}" srcOrd="2" destOrd="0" presId="urn:microsoft.com/office/officeart/2005/8/layout/default#3"/>
    <dgm:cxn modelId="{C9917FFF-2F95-4254-8E7F-60C569527B9C}" type="presParOf" srcId="{AEF4C235-383F-47E3-ADEF-1ED6BCB13A00}" destId="{1AD7D7A4-4484-4DD0-B009-1AF672B706FC}" srcOrd="3" destOrd="0" presId="urn:microsoft.com/office/officeart/2005/8/layout/default#3"/>
    <dgm:cxn modelId="{B536FB2A-40C5-439F-BA7C-905613B01659}" type="presParOf" srcId="{AEF4C235-383F-47E3-ADEF-1ED6BCB13A00}" destId="{A0F542FC-1278-43DC-9D2E-018EA8E8A287}" srcOrd="4"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58209EF-05C0-40EA-9244-F4EB204B794B}" type="datetimeFigureOut">
              <a:rPr lang="en-US"/>
              <a:pPr>
                <a:defRPr/>
              </a:pPr>
              <a:t>4/15/2013</a:t>
            </a:fld>
            <a:endParaRPr lang="en-US" dirty="0"/>
          </a:p>
        </p:txBody>
      </p:sp>
      <p:sp>
        <p:nvSpPr>
          <p:cNvPr id="4" name="Slide Image Placeholder 3"/>
          <p:cNvSpPr>
            <a:spLocks noGrp="1" noRot="1" noChangeAspect="1"/>
          </p:cNvSpPr>
          <p:nvPr>
            <p:ph type="sldImg" idx="2"/>
          </p:nvPr>
        </p:nvSpPr>
        <p:spPr>
          <a:xfrm>
            <a:off x="1120775" y="692150"/>
            <a:ext cx="4618038" cy="346392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87850"/>
            <a:ext cx="5486400" cy="4156075"/>
          </a:xfrm>
          <a:prstGeom prst="rect">
            <a:avLst/>
          </a:prstGeom>
        </p:spPr>
        <p:txBody>
          <a:bodyPr vert="horz" lIns="91440" tIns="45720" rIns="91440" bIns="45720" rtlCol="0"/>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endParaRPr lang="en-US" noProof="0"/>
          </a:p>
        </p:txBody>
      </p:sp>
      <p:sp>
        <p:nvSpPr>
          <p:cNvPr id="6" name="Footer Placeholder 5"/>
          <p:cNvSpPr>
            <a:spLocks noGrp="1"/>
          </p:cNvSpPr>
          <p:nvPr>
            <p:ph type="ftr" sz="quarter" idx="4"/>
          </p:nvPr>
        </p:nvSpPr>
        <p:spPr>
          <a:xfrm>
            <a:off x="0" y="8772525"/>
            <a:ext cx="2971800" cy="4619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772525"/>
            <a:ext cx="2971800" cy="461963"/>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6002155-56B8-413F-8278-EE162FECF7DB}" type="slidenum">
              <a:rPr lang="en-US"/>
              <a:pPr>
                <a:defRPr/>
              </a:pPr>
              <a:t>‹#›</a:t>
            </a:fld>
            <a:endParaRPr lang="en-US" dirty="0"/>
          </a:p>
        </p:txBody>
      </p:sp>
    </p:spTree>
    <p:extLst>
      <p:ext uri="{BB962C8B-B14F-4D97-AF65-F5344CB8AC3E}">
        <p14:creationId xmlns:p14="http://schemas.microsoft.com/office/powerpoint/2010/main" val="88907065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2FEE225-2C70-4C64-855E-20B54D72B63C}"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29</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72A33C-9513-4E2B-9288-5751376AC2BB}" type="slidenum">
              <a:rPr lang="en-US"/>
              <a:pPr fontAlgn="base">
                <a:spcBef>
                  <a:spcPct val="0"/>
                </a:spcBef>
                <a:spcAft>
                  <a:spcPct val="0"/>
                </a:spcAft>
                <a:defRPr/>
              </a:pPr>
              <a:t>30</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9CC04F7-6398-44FB-AC65-E9579FAE7F52}" type="slidenum">
              <a:rPr lang="en-US"/>
              <a:pPr fontAlgn="base">
                <a:spcBef>
                  <a:spcPct val="0"/>
                </a:spcBef>
                <a:spcAft>
                  <a:spcPct val="0"/>
                </a:spcAft>
                <a:defRPr/>
              </a:pPr>
              <a:t>31</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A7A547-F0D8-48B2-83C6-BB40F15004EF}" type="slidenum">
              <a:rPr lang="en-US"/>
              <a:pPr fontAlgn="base">
                <a:spcBef>
                  <a:spcPct val="0"/>
                </a:spcBef>
                <a:spcAft>
                  <a:spcPct val="0"/>
                </a:spcAft>
                <a:defRPr/>
              </a:pPr>
              <a:t>34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txBox="1">
            <a:spLocks noGrp="1"/>
          </p:cNvSpPr>
          <p:nvPr/>
        </p:nvSpPr>
        <p:spPr bwMode="auto">
          <a:xfrm>
            <a:off x="3884613" y="8772525"/>
            <a:ext cx="2971800" cy="461963"/>
          </a:xfrm>
          <a:prstGeom prst="rect">
            <a:avLst/>
          </a:prstGeom>
          <a:noFill/>
          <a:ln>
            <a:miter lim="800000"/>
            <a:headEnd/>
            <a:tailEnd/>
          </a:ln>
        </p:spPr>
        <p:txBody>
          <a:bodyPr anchor="b"/>
          <a:lstStyle/>
          <a:p>
            <a:pPr algn="r">
              <a:defRPr/>
            </a:pPr>
            <a:fld id="{A7573FE4-7241-407B-A0ED-D30FE75A773E}" type="slidenum">
              <a:rPr lang="en-US" sz="1200">
                <a:latin typeface="+mn-lt"/>
              </a:rPr>
              <a:pPr algn="r">
                <a:defRPr/>
              </a:pPr>
              <a:t>35</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5E2676-0982-4F22-AABA-B5F1FFA81B15}" type="slidenum">
              <a:rPr lang="en-US"/>
              <a:pPr fontAlgn="base">
                <a:spcBef>
                  <a:spcPct val="0"/>
                </a:spcBef>
                <a:spcAft>
                  <a:spcPct val="0"/>
                </a:spcAft>
                <a:defRPr/>
              </a:pPr>
              <a:t>36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38</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39</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2FEE225-2C70-4C64-855E-20B54D72B63C}"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42</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2FEE225-2C70-4C64-855E-20B54D72B63C}"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2FEE225-2C70-4C64-855E-20B54D72B63C}"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186A631E-E8BC-4A79-89AA-7BDE9710ACD1}"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76A69CD3-62C1-49DF-8546-1E8F8EC02976}" type="datetime1">
              <a:rPr lang="en-CA" smtClean="0"/>
              <a:pPr>
                <a:defRPr/>
              </a:pPr>
              <a:t>15/04/2013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8AA20790-1000-47E6-8A7F-4410138AB77C}"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85D30E6C-A31E-4FB4-9D6E-0AD91B8B9077}" type="datetime1">
              <a:rPr lang="en-CA" smtClean="0"/>
              <a:pPr>
                <a:defRPr/>
              </a:pPr>
              <a:t>15/04/2013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76F0618E-2153-47C3-9870-BCBC7CAB2024}"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8E9C632B-71C4-4E1D-B4CE-A8765DA919A4}" type="datetime1">
              <a:rPr lang="en-CA" smtClean="0"/>
              <a:pPr>
                <a:defRPr/>
              </a:pPr>
              <a:t>15/04/2013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B74F5F78-CE72-46B5-9719-0AE9B0C1F11D}" type="slidenum">
              <a:rPr lang="en-CA"/>
              <a:pPr>
                <a:defRPr/>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53EA2F5E-A31F-4FC4-B40C-CD5CD6DE50F2}" type="datetime1">
              <a:rPr lang="en-CA" smtClean="0"/>
              <a:pPr>
                <a:defRPr/>
              </a:pPr>
              <a:t>15/04/2013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06EC3BA7-DBC0-4994-829A-0B015E946B58}"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E4B6F83-57A6-4D2B-B164-05FB29E0B0C2}" type="datetime1">
              <a:rPr lang="en-CA" smtClean="0"/>
              <a:pPr>
                <a:defRPr/>
              </a:pPr>
              <a:t>15/04/2013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BADF9B2B-EA66-4AFE-9E73-B3573014C773}"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0C370E03-7E94-4E08-AE0D-BE8C0537BAD1}" type="datetime1">
              <a:rPr lang="en-CA" smtClean="0"/>
              <a:pPr>
                <a:defRPr/>
              </a:pPr>
              <a:t>15/04/2013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4491FB20-1297-4393-BBD7-1AC28430EBD3}"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8C99F57A-49DD-48A6-B62D-9E89C1184E39}" type="datetime1">
              <a:rPr lang="en-CA" smtClean="0"/>
              <a:pPr>
                <a:defRPr/>
              </a:pPr>
              <a:t>15/04/2013</a:t>
            </a:fld>
            <a:endParaRPr lang="en-CA" dirty="0"/>
          </a:p>
        </p:txBody>
      </p:sp>
      <p:sp>
        <p:nvSpPr>
          <p:cNvPr id="8" name="Footer Placeholder 4"/>
          <p:cNvSpPr>
            <a:spLocks noGrp="1"/>
          </p:cNvSpPr>
          <p:nvPr>
            <p:ph type="ftr" sz="quarter" idx="11"/>
          </p:nvPr>
        </p:nvSpPr>
        <p:spPr/>
        <p:txBody>
          <a:bodyPr/>
          <a:lstStyle>
            <a:lvl1pPr>
              <a:defRPr/>
            </a:lvl1pPr>
          </a:lstStyle>
          <a:p>
            <a:pPr>
              <a:defRPr/>
            </a:pPr>
            <a:endParaRPr lang="en-CA" dirty="0"/>
          </a:p>
        </p:txBody>
      </p:sp>
      <p:sp>
        <p:nvSpPr>
          <p:cNvPr id="9" name="Slide Number Placeholder 5"/>
          <p:cNvSpPr>
            <a:spLocks noGrp="1"/>
          </p:cNvSpPr>
          <p:nvPr>
            <p:ph type="sldNum" sz="quarter" idx="12"/>
          </p:nvPr>
        </p:nvSpPr>
        <p:spPr/>
        <p:txBody>
          <a:bodyPr/>
          <a:lstStyle>
            <a:lvl1pPr>
              <a:defRPr/>
            </a:lvl1pPr>
          </a:lstStyle>
          <a:p>
            <a:pPr>
              <a:defRPr/>
            </a:pPr>
            <a:fld id="{D8F9C9A0-D8A5-4F5D-98C0-993201E8532F}"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5D33A0F2-0EFC-448B-89E0-ACF74C8CB636}" type="datetime1">
              <a:rPr lang="en-CA" smtClean="0"/>
              <a:pPr>
                <a:defRPr/>
              </a:pPr>
              <a:t>15/04/2013</a:t>
            </a:fld>
            <a:endParaRPr lang="en-CA" dirty="0"/>
          </a:p>
        </p:txBody>
      </p:sp>
      <p:sp>
        <p:nvSpPr>
          <p:cNvPr id="4" name="Footer Placeholder 4"/>
          <p:cNvSpPr>
            <a:spLocks noGrp="1"/>
          </p:cNvSpPr>
          <p:nvPr>
            <p:ph type="ftr" sz="quarter" idx="11"/>
          </p:nvPr>
        </p:nvSpPr>
        <p:spPr/>
        <p:txBody>
          <a:bodyPr/>
          <a:lstStyle>
            <a:lvl1pPr>
              <a:defRPr/>
            </a:lvl1pPr>
          </a:lstStyle>
          <a:p>
            <a:pPr>
              <a:defRPr/>
            </a:pPr>
            <a:endParaRPr lang="en-CA" dirty="0"/>
          </a:p>
        </p:txBody>
      </p:sp>
      <p:sp>
        <p:nvSpPr>
          <p:cNvPr id="5" name="Slide Number Placeholder 5"/>
          <p:cNvSpPr>
            <a:spLocks noGrp="1"/>
          </p:cNvSpPr>
          <p:nvPr>
            <p:ph type="sldNum" sz="quarter" idx="12"/>
          </p:nvPr>
        </p:nvSpPr>
        <p:spPr/>
        <p:txBody>
          <a:bodyPr/>
          <a:lstStyle>
            <a:lvl1pPr>
              <a:defRPr/>
            </a:lvl1pPr>
          </a:lstStyle>
          <a:p>
            <a:pPr>
              <a:defRPr/>
            </a:pPr>
            <a:fld id="{9931E986-CE7F-4392-B9F2-39248C217694}"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CC92ABF-EA03-481D-B1E6-6075AA3E1FB9}" type="datetime1">
              <a:rPr lang="en-CA" smtClean="0"/>
              <a:pPr>
                <a:defRPr/>
              </a:pPr>
              <a:t>15/04/2013</a:t>
            </a:fld>
            <a:endParaRPr lang="en-CA" dirty="0"/>
          </a:p>
        </p:txBody>
      </p:sp>
      <p:sp>
        <p:nvSpPr>
          <p:cNvPr id="3" name="Footer Placeholder 4"/>
          <p:cNvSpPr>
            <a:spLocks noGrp="1"/>
          </p:cNvSpPr>
          <p:nvPr>
            <p:ph type="ftr" sz="quarter" idx="11"/>
          </p:nvPr>
        </p:nvSpPr>
        <p:spPr/>
        <p:txBody>
          <a:bodyPr/>
          <a:lstStyle>
            <a:lvl1pPr>
              <a:defRPr/>
            </a:lvl1pPr>
          </a:lstStyle>
          <a:p>
            <a:pPr>
              <a:defRPr/>
            </a:pPr>
            <a:endParaRPr lang="en-CA" dirty="0"/>
          </a:p>
        </p:txBody>
      </p:sp>
      <p:sp>
        <p:nvSpPr>
          <p:cNvPr id="4" name="Slide Number Placeholder 5"/>
          <p:cNvSpPr>
            <a:spLocks noGrp="1"/>
          </p:cNvSpPr>
          <p:nvPr>
            <p:ph type="sldNum" sz="quarter" idx="12"/>
          </p:nvPr>
        </p:nvSpPr>
        <p:spPr/>
        <p:txBody>
          <a:bodyPr/>
          <a:lstStyle>
            <a:lvl1pPr>
              <a:defRPr/>
            </a:lvl1pPr>
          </a:lstStyle>
          <a:p>
            <a:pPr>
              <a:defRPr/>
            </a:pPr>
            <a:fld id="{CB7234BC-1592-49A5-A6E6-8FC9B3C61A9E}"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F0BA31C-C34B-48DA-8B3D-A17AB9BF4C6B}" type="datetime1">
              <a:rPr lang="en-CA" smtClean="0"/>
              <a:pPr>
                <a:defRPr/>
              </a:pPr>
              <a:t>15/04/2013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4FE75F4E-F924-4FAA-B962-15E0D2449C1D}"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C121376-2AD4-490E-B3EF-AE0FD28AA4DC}" type="datetime1">
              <a:rPr lang="en-CA" smtClean="0"/>
              <a:pPr>
                <a:defRPr/>
              </a:pPr>
              <a:t>15/04/2013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8CFC75F7-7CB3-4F0C-A067-370A43189727}"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C26626D-D57A-4805-81F5-72F7F82392D0}" type="datetime1">
              <a:rPr lang="en-CA" smtClean="0"/>
              <a:pPr>
                <a:defRPr/>
              </a:pPr>
              <a:t>15/04/2013</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D20DD59-5861-4BCA-99D4-BF47AD89D255}"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p:txBody>
          <a:bodyPr/>
          <a:lstStyle/>
          <a:p>
            <a:pPr eaLnBrk="1" hangingPunct="1"/>
            <a:r>
              <a:rPr lang="en-CA" dirty="0" smtClean="0"/>
              <a:t>Parent PART Representatives’ Presentation to </a:t>
            </a:r>
            <a:br>
              <a:rPr lang="en-CA" dirty="0" smtClean="0"/>
            </a:br>
            <a:r>
              <a:rPr lang="en-CA" dirty="0" smtClean="0"/>
              <a:t>Allenby Parents Association</a:t>
            </a:r>
            <a:br>
              <a:rPr lang="en-CA" dirty="0" smtClean="0"/>
            </a:br>
            <a:r>
              <a:rPr lang="en-CA" dirty="0" smtClean="0"/>
              <a:t/>
            </a:r>
            <a:br>
              <a:rPr lang="en-CA" dirty="0" smtClean="0"/>
            </a:br>
            <a:endParaRPr lang="en-CA" sz="3600" dirty="0" smtClean="0"/>
          </a:p>
        </p:txBody>
      </p:sp>
      <p:sp>
        <p:nvSpPr>
          <p:cNvPr id="4" name="Subtitle 3"/>
          <p:cNvSpPr>
            <a:spLocks noGrp="1"/>
          </p:cNvSpPr>
          <p:nvPr>
            <p:ph type="subTitle" idx="1"/>
          </p:nvPr>
        </p:nvSpPr>
        <p:spPr>
          <a:xfrm>
            <a:off x="1331913" y="3573463"/>
            <a:ext cx="6440487" cy="2065337"/>
          </a:xfrm>
        </p:spPr>
        <p:txBody>
          <a:bodyPr rtlCol="0">
            <a:normAutofit/>
          </a:bodyPr>
          <a:lstStyle/>
          <a:p>
            <a:pPr eaLnBrk="1" fontAlgn="auto" hangingPunct="1">
              <a:lnSpc>
                <a:spcPct val="120000"/>
              </a:lnSpc>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smtClean="0"/>
              <a:t>April 14</a:t>
            </a:r>
            <a:r>
              <a:rPr lang="en-US" baseline="30000" dirty="0" smtClean="0"/>
              <a:t>th</a:t>
            </a:r>
            <a:r>
              <a:rPr lang="en-US" dirty="0" smtClean="0"/>
              <a:t> Meeting</a:t>
            </a:r>
          </a:p>
          <a:p>
            <a:pPr eaLnBrk="1" fontAlgn="auto" hangingPunct="1">
              <a:spcAft>
                <a:spcPts val="0"/>
              </a:spcAft>
              <a:buFont typeface="Arial" pitchFamily="34" charset="0"/>
              <a:buNone/>
              <a:defRPr/>
            </a:pPr>
            <a:endParaRPr lang="en-US" dirty="0"/>
          </a:p>
        </p:txBody>
      </p:sp>
      <p:sp>
        <p:nvSpPr>
          <p:cNvPr id="5" name="Slide Number Placeholder 4"/>
          <p:cNvSpPr>
            <a:spLocks noGrp="1"/>
          </p:cNvSpPr>
          <p:nvPr>
            <p:ph type="sldNum" sz="quarter" idx="12"/>
          </p:nvPr>
        </p:nvSpPr>
        <p:spPr/>
        <p:txBody>
          <a:bodyPr/>
          <a:lstStyle/>
          <a:p>
            <a:pPr>
              <a:defRPr/>
            </a:pPr>
            <a:fld id="{8AA20790-1000-47E6-8A7F-4410138AB77C}" type="slidenum">
              <a:rPr lang="en-CA" smtClean="0"/>
              <a:pPr>
                <a:defRPr/>
              </a:pPr>
              <a:t>1</a:t>
            </a:fld>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Options:</a:t>
            </a:r>
            <a:br>
              <a:rPr lang="en-CA" dirty="0" smtClean="0">
                <a:solidFill>
                  <a:schemeClr val="accent2"/>
                </a:solidFill>
              </a:rPr>
            </a:br>
            <a:r>
              <a:rPr lang="en-CA" dirty="0" smtClean="0">
                <a:solidFill>
                  <a:schemeClr val="accent2"/>
                </a:solidFill>
              </a:rPr>
              <a:t>Build: 2 classrooms on </a:t>
            </a:r>
            <a:r>
              <a:rPr lang="en-CA" b="1" dirty="0" smtClean="0">
                <a:solidFill>
                  <a:schemeClr val="accent2"/>
                </a:solidFill>
              </a:rPr>
              <a:t>St. Clements</a:t>
            </a:r>
            <a:endParaRPr lang="en-CA" b="1" dirty="0">
              <a:solidFill>
                <a:schemeClr val="accent2"/>
              </a:solidFill>
            </a:endParaRPr>
          </a:p>
        </p:txBody>
      </p:sp>
      <p:sp>
        <p:nvSpPr>
          <p:cNvPr id="26626" name="Content Placeholder 2"/>
          <p:cNvSpPr>
            <a:spLocks noGrp="1"/>
          </p:cNvSpPr>
          <p:nvPr>
            <p:ph idx="1"/>
          </p:nvPr>
        </p:nvSpPr>
        <p:spPr>
          <a:xfrm>
            <a:off x="468313" y="1700213"/>
            <a:ext cx="8229600" cy="4968875"/>
          </a:xfrm>
        </p:spPr>
        <p:txBody>
          <a:bodyPr/>
          <a:lstStyle/>
          <a:p>
            <a:pPr marL="514350" indent="-514350" eaLnBrk="1" hangingPunct="1"/>
            <a:r>
              <a:rPr lang="en-CA" dirty="0" smtClean="0"/>
              <a:t>The least expensive and therefore only real  option to build requires that the build be on the St. Clements side of the school.</a:t>
            </a:r>
          </a:p>
          <a:p>
            <a:pPr marL="514350" indent="-514350" eaLnBrk="1" hangingPunct="1"/>
            <a:r>
              <a:rPr lang="en-CA" dirty="0" smtClean="0"/>
              <a:t>All options to build require that the parking lot be expanded due to by-laws.  A variance to this requirement can be sought.</a:t>
            </a:r>
          </a:p>
          <a:p>
            <a:pPr marL="514350" indent="-514350" eaLnBrk="1" hangingPunct="1"/>
            <a:r>
              <a:rPr lang="en-CA" dirty="0" smtClean="0"/>
              <a:t>This particular build may encroach on the existing track by a couple of feet.</a:t>
            </a:r>
          </a:p>
          <a:p>
            <a:pPr marL="514350" indent="-514350" eaLnBrk="1" hangingPunct="1"/>
            <a:endParaRPr lang="en-CA" dirty="0" smtClean="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10</a:t>
            </a:fld>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Build Option Requires Re-purposing Space for 2 Rooms</a:t>
            </a:r>
            <a:endParaRPr lang="en-CA" dirty="0">
              <a:solidFill>
                <a:schemeClr val="accent2"/>
              </a:solidFill>
            </a:endParaRPr>
          </a:p>
        </p:txBody>
      </p:sp>
      <p:sp>
        <p:nvSpPr>
          <p:cNvPr id="26626" name="Content Placeholder 2"/>
          <p:cNvSpPr>
            <a:spLocks noGrp="1"/>
          </p:cNvSpPr>
          <p:nvPr>
            <p:ph idx="1"/>
          </p:nvPr>
        </p:nvSpPr>
        <p:spPr>
          <a:xfrm>
            <a:off x="468313" y="1700213"/>
            <a:ext cx="8229600" cy="4968875"/>
          </a:xfrm>
        </p:spPr>
        <p:txBody>
          <a:bodyPr/>
          <a:lstStyle/>
          <a:p>
            <a:r>
              <a:rPr lang="en-US" dirty="0" smtClean="0"/>
              <a:t>To date, TDSB has estimated 4 rooms required to accommodate FDK and increased enrollment.</a:t>
            </a:r>
          </a:p>
          <a:p>
            <a:r>
              <a:rPr lang="en-US" dirty="0" smtClean="0"/>
              <a:t>The build is for 2 FDK rooms.  If 4 rooms in total are required, an additional 2 rooms must be found on the existing footprint.</a:t>
            </a:r>
          </a:p>
          <a:p>
            <a:r>
              <a:rPr lang="en-US" dirty="0" smtClean="0"/>
              <a:t>006 is available for shared space (1 of 2 additional rooms)</a:t>
            </a:r>
          </a:p>
          <a:p>
            <a:pPr marL="514350" indent="-514350" eaLnBrk="1" hangingPunct="1"/>
            <a:endParaRPr lang="en-CA" dirty="0" smtClean="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11</a:t>
            </a:fld>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Build and Re-purpose Option</a:t>
            </a:r>
            <a:endParaRPr lang="en-CA" dirty="0">
              <a:solidFill>
                <a:schemeClr val="accent2"/>
              </a:solidFill>
            </a:endParaRPr>
          </a:p>
        </p:txBody>
      </p:sp>
      <p:sp>
        <p:nvSpPr>
          <p:cNvPr id="26626" name="Content Placeholder 2"/>
          <p:cNvSpPr>
            <a:spLocks noGrp="1"/>
          </p:cNvSpPr>
          <p:nvPr>
            <p:ph idx="1"/>
          </p:nvPr>
        </p:nvSpPr>
        <p:spPr>
          <a:xfrm>
            <a:off x="468313" y="1700213"/>
            <a:ext cx="8229600" cy="4968875"/>
          </a:xfrm>
        </p:spPr>
        <p:txBody>
          <a:bodyPr/>
          <a:lstStyle/>
          <a:p>
            <a:r>
              <a:rPr lang="en-US" dirty="0" smtClean="0"/>
              <a:t>Options for 2</a:t>
            </a:r>
            <a:r>
              <a:rPr lang="en-US" baseline="30000" dirty="0" smtClean="0"/>
              <a:t>nd</a:t>
            </a:r>
            <a:r>
              <a:rPr lang="en-US" dirty="0" smtClean="0"/>
              <a:t> room are no longer clear.</a:t>
            </a:r>
          </a:p>
          <a:p>
            <a:pPr lvl="1"/>
            <a:r>
              <a:rPr lang="en-US" sz="2400" dirty="0" smtClean="0"/>
              <a:t>TDSB Planning </a:t>
            </a:r>
            <a:r>
              <a:rPr lang="en-US" sz="2400" dirty="0"/>
              <a:t>is currently investigating the possibility of NOT needing a 2</a:t>
            </a:r>
            <a:r>
              <a:rPr lang="en-US" sz="2400" baseline="30000" dirty="0"/>
              <a:t>nd</a:t>
            </a:r>
            <a:r>
              <a:rPr lang="en-US" sz="2400" dirty="0"/>
              <a:t> room</a:t>
            </a:r>
            <a:r>
              <a:rPr lang="en-US" sz="2400" dirty="0" smtClean="0"/>
              <a:t>. Based on historic FI data, an enrolment bulge from 2004 that is no longer in the school, and a future change in the FI catchment, updated projections </a:t>
            </a:r>
            <a:r>
              <a:rPr lang="en-US" sz="2400" b="1" dirty="0" smtClean="0"/>
              <a:t>might</a:t>
            </a:r>
            <a:r>
              <a:rPr lang="en-US" sz="2400" dirty="0" smtClean="0"/>
              <a:t> show a 2</a:t>
            </a:r>
            <a:r>
              <a:rPr lang="en-US" sz="2400" baseline="30000" dirty="0" smtClean="0"/>
              <a:t>nd</a:t>
            </a:r>
            <a:r>
              <a:rPr lang="en-US" sz="2400" dirty="0" smtClean="0"/>
              <a:t> room is not needed. We hope to know by TUESDAY’S meeting.</a:t>
            </a:r>
            <a:endParaRPr lang="en-US" sz="2400" dirty="0"/>
          </a:p>
          <a:p>
            <a:pPr lvl="1"/>
            <a:r>
              <a:rPr lang="en-US" sz="2400" dirty="0" smtClean="0"/>
              <a:t>Music room is currently being re-evaluated because it may not be feasible to cut it in half.</a:t>
            </a:r>
          </a:p>
          <a:p>
            <a:pPr lvl="1"/>
            <a:r>
              <a:rPr lang="en-US" sz="2400" dirty="0" smtClean="0"/>
              <a:t>Use of Rooms 1 and 2 currently used by daycare as “exclusive space” has been removed from the table by the TDSB.</a:t>
            </a:r>
          </a:p>
          <a:p>
            <a:pPr lvl="1"/>
            <a:endParaRPr lang="en-US" dirty="0" smtClean="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12</a:t>
            </a:fld>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4000" dirty="0" smtClean="0">
                <a:solidFill>
                  <a:schemeClr val="accent2"/>
                </a:solidFill>
              </a:rPr>
              <a:t>Building On Site:</a:t>
            </a:r>
            <a:br>
              <a:rPr lang="en-CA" sz="4000" dirty="0" smtClean="0">
                <a:solidFill>
                  <a:schemeClr val="accent2"/>
                </a:solidFill>
              </a:rPr>
            </a:br>
            <a:r>
              <a:rPr lang="en-CA" sz="4000" dirty="0" smtClean="0">
                <a:solidFill>
                  <a:schemeClr val="accent2"/>
                </a:solidFill>
              </a:rPr>
              <a:t>Positive Considerations</a:t>
            </a:r>
            <a:r>
              <a:rPr lang="en-CA" dirty="0" smtClean="0">
                <a:solidFill>
                  <a:schemeClr val="accent2"/>
                </a:solidFill>
              </a:rPr>
              <a:t/>
            </a:r>
            <a:br>
              <a:rPr lang="en-CA" dirty="0" smtClean="0">
                <a:solidFill>
                  <a:schemeClr val="accent2"/>
                </a:solidFill>
              </a:rPr>
            </a:br>
            <a:endParaRPr lang="en-US" dirty="0"/>
          </a:p>
        </p:txBody>
      </p:sp>
      <p:sp>
        <p:nvSpPr>
          <p:cNvPr id="3" name="Content Placeholder 2"/>
          <p:cNvSpPr>
            <a:spLocks noGrp="1"/>
          </p:cNvSpPr>
          <p:nvPr>
            <p:ph idx="1"/>
          </p:nvPr>
        </p:nvSpPr>
        <p:spPr/>
        <p:txBody>
          <a:bodyPr/>
          <a:lstStyle/>
          <a:p>
            <a:pPr>
              <a:buFont typeface="Arial"/>
              <a:buChar char="•"/>
            </a:pPr>
            <a:r>
              <a:rPr lang="en-US" sz="2800" dirty="0" smtClean="0"/>
              <a:t>The combination of (1) building 2 classrooms on site and (2) repurposing space and limiting FI students to find 2 additional classrooms could remove the need for boundary changes.</a:t>
            </a:r>
          </a:p>
          <a:p>
            <a:pPr>
              <a:buFont typeface="Arial"/>
              <a:buChar char="•"/>
            </a:pPr>
            <a:r>
              <a:rPr lang="en-US" sz="2800" dirty="0" smtClean="0"/>
              <a:t>Building </a:t>
            </a:r>
            <a:r>
              <a:rPr lang="en-US" sz="2800" dirty="0"/>
              <a:t>FDK classrooms could include building new bathrooms for those classrooms.</a:t>
            </a:r>
          </a:p>
          <a:p>
            <a:pPr marL="0" indent="0">
              <a:buNone/>
            </a:pPr>
            <a:endParaRPr lang="en-US" sz="2400" dirty="0" smtClean="0"/>
          </a:p>
          <a:p>
            <a:pPr>
              <a:buNone/>
            </a:pPr>
            <a:r>
              <a:rPr lang="en-US" sz="2800" dirty="0" smtClean="0"/>
              <a:t>	</a:t>
            </a:r>
          </a:p>
          <a:p>
            <a:pPr>
              <a:buNone/>
            </a:pPr>
            <a:endParaRPr lang="en-US" sz="2800"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13</a:t>
            </a:fld>
            <a:endParaRPr lang="en-CA" dirty="0"/>
          </a:p>
        </p:txBody>
      </p:sp>
    </p:spTree>
    <p:extLst>
      <p:ext uri="{BB962C8B-B14F-4D97-AF65-F5344CB8AC3E}">
        <p14:creationId xmlns:p14="http://schemas.microsoft.com/office/powerpoint/2010/main" val="14784071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Building On Site:</a:t>
            </a:r>
            <a:br>
              <a:rPr lang="en-CA" sz="3600" dirty="0" smtClean="0">
                <a:solidFill>
                  <a:schemeClr val="accent2"/>
                </a:solidFill>
              </a:rPr>
            </a:br>
            <a:r>
              <a:rPr lang="en-CA" sz="3600" dirty="0" smtClean="0">
                <a:solidFill>
                  <a:schemeClr val="accent2"/>
                </a:solidFill>
              </a:rPr>
              <a:t>Negative Considerations </a:t>
            </a:r>
            <a:r>
              <a:rPr lang="en-CA" dirty="0" smtClean="0">
                <a:solidFill>
                  <a:schemeClr val="accent2"/>
                </a:solidFill>
              </a:rPr>
              <a:t/>
            </a:r>
            <a:br>
              <a:rPr lang="en-CA" dirty="0" smtClean="0">
                <a:solidFill>
                  <a:schemeClr val="accent2"/>
                </a:solidFill>
              </a:rPr>
            </a:br>
            <a:endParaRPr lang="en-US" dirty="0"/>
          </a:p>
        </p:txBody>
      </p:sp>
      <p:sp>
        <p:nvSpPr>
          <p:cNvPr id="3" name="Content Placeholder 2"/>
          <p:cNvSpPr>
            <a:spLocks noGrp="1"/>
          </p:cNvSpPr>
          <p:nvPr>
            <p:ph idx="1"/>
          </p:nvPr>
        </p:nvSpPr>
        <p:spPr/>
        <p:txBody>
          <a:bodyPr/>
          <a:lstStyle/>
          <a:p>
            <a:r>
              <a:rPr lang="en-US" sz="2000" dirty="0" smtClean="0"/>
              <a:t>Increased strain will occur on</a:t>
            </a:r>
            <a:r>
              <a:rPr lang="en-US" sz="2000" b="1" dirty="0" smtClean="0"/>
              <a:t> ALL </a:t>
            </a:r>
            <a:r>
              <a:rPr lang="en-US" sz="2000" dirty="0" smtClean="0"/>
              <a:t>space (facilities/green space) and may impact on students feeling of well being during the day</a:t>
            </a:r>
          </a:p>
          <a:p>
            <a:r>
              <a:rPr lang="en-US" sz="2000" dirty="0" smtClean="0"/>
              <a:t>Building will not address strain on all other components of school life</a:t>
            </a:r>
          </a:p>
          <a:p>
            <a:r>
              <a:rPr lang="en-US" sz="2000" dirty="0" smtClean="0"/>
              <a:t>Increased traffic in and around the school will lead to unsafe congestion of cars, further the need for several more parent volunteers and other actions to improve traffic safety. As it stands now pick up drop off poses safety concerns. Parents would need to fundamentally change their approach to Pick-up and Drop-off</a:t>
            </a:r>
          </a:p>
          <a:p>
            <a:r>
              <a:rPr lang="en-US" sz="2000" dirty="0" smtClean="0"/>
              <a:t>Issues regarding where children gather, line up and enter must be resolved</a:t>
            </a:r>
          </a:p>
          <a:p>
            <a:r>
              <a:rPr lang="en-US" sz="2000" dirty="0" smtClean="0"/>
              <a:t>The current KG playground is not large enough to hold the number of incoming students in the morning and teachers must work out a play schedule</a:t>
            </a:r>
          </a:p>
          <a:p>
            <a:r>
              <a:rPr lang="en-US" sz="2000" dirty="0" smtClean="0"/>
              <a:t>The teachers would need to work out a schedule for all classes to play in the small yard during alternate times of the day</a:t>
            </a:r>
          </a:p>
          <a:p>
            <a:pPr>
              <a:buNone/>
            </a:pPr>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14</a:t>
            </a:fld>
            <a:endParaRPr lang="en-CA" dirty="0"/>
          </a:p>
        </p:txBody>
      </p:sp>
    </p:spTree>
    <p:extLst>
      <p:ext uri="{BB962C8B-B14F-4D97-AF65-F5344CB8AC3E}">
        <p14:creationId xmlns:p14="http://schemas.microsoft.com/office/powerpoint/2010/main" val="20578028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a:t>
            </a:r>
            <a:endParaRPr lang="en-CA" dirty="0">
              <a:solidFill>
                <a:schemeClr val="accent2"/>
              </a:solidFill>
            </a:endParaRPr>
          </a:p>
        </p:txBody>
      </p:sp>
      <p:sp>
        <p:nvSpPr>
          <p:cNvPr id="4" name="Content Placeholder 3"/>
          <p:cNvSpPr>
            <a:spLocks noGrp="1"/>
          </p:cNvSpPr>
          <p:nvPr>
            <p:ph idx="1"/>
          </p:nvPr>
        </p:nvSpPr>
        <p:spPr>
          <a:xfrm>
            <a:off x="457200" y="1600200"/>
            <a:ext cx="8229600" cy="4876800"/>
          </a:xfrm>
        </p:spPr>
        <p:txBody>
          <a:bodyPr rtlCol="0">
            <a:normAutofit fontScale="90000" lnSpcReduction="10000"/>
          </a:bodyPr>
          <a:lstStyle/>
          <a:p>
            <a:pPr eaLnBrk="1" fontAlgn="auto" hangingPunct="1">
              <a:spcAft>
                <a:spcPts val="0"/>
              </a:spcAft>
              <a:buNone/>
              <a:defRPr/>
            </a:pPr>
            <a:r>
              <a:rPr lang="en-US" dirty="0" smtClean="0"/>
              <a:t>BOUNDARY CHANGE TO THE WEST (NORTH PREP)</a:t>
            </a:r>
          </a:p>
          <a:p>
            <a:pPr eaLnBrk="1" fontAlgn="auto" hangingPunct="1">
              <a:spcAft>
                <a:spcPts val="0"/>
              </a:spcAft>
              <a:buNone/>
              <a:defRPr/>
            </a:pPr>
            <a:r>
              <a:rPr lang="en-US" dirty="0" smtClean="0"/>
              <a:t>BOUNDARY CHANGE TO THE NORTH (JRR)</a:t>
            </a:r>
          </a:p>
          <a:p>
            <a:pPr eaLnBrk="1" fontAlgn="auto" hangingPunct="1">
              <a:spcAft>
                <a:spcPts val="0"/>
              </a:spcAft>
              <a:buNone/>
              <a:defRPr/>
            </a:pPr>
            <a:endParaRPr lang="en-US" dirty="0" smtClean="0"/>
          </a:p>
          <a:p>
            <a:pPr eaLnBrk="1" fontAlgn="auto" hangingPunct="1">
              <a:spcAft>
                <a:spcPts val="0"/>
              </a:spcAft>
              <a:defRPr/>
            </a:pPr>
            <a:r>
              <a:rPr lang="en-US" dirty="0" smtClean="0"/>
              <a:t>This option includes moving a minimum of 100 kids in the English Stream.</a:t>
            </a:r>
          </a:p>
          <a:p>
            <a:pPr eaLnBrk="1" fontAlgn="auto" hangingPunct="1">
              <a:spcAft>
                <a:spcPts val="0"/>
              </a:spcAft>
              <a:defRPr/>
            </a:pPr>
            <a:r>
              <a:rPr lang="en-US" dirty="0" smtClean="0"/>
              <a:t>TDSB has an architectural plan for a build at NP.</a:t>
            </a:r>
          </a:p>
          <a:p>
            <a:pPr eaLnBrk="1" fontAlgn="auto" hangingPunct="1">
              <a:spcAft>
                <a:spcPts val="0"/>
              </a:spcAft>
              <a:defRPr/>
            </a:pPr>
            <a:r>
              <a:rPr lang="en-US" dirty="0" smtClean="0"/>
              <a:t>TDSB is working on costing a build at JRR.</a:t>
            </a:r>
          </a:p>
          <a:p>
            <a:pPr eaLnBrk="1" fontAlgn="auto" hangingPunct="1">
              <a:spcAft>
                <a:spcPts val="0"/>
              </a:spcAft>
              <a:defRPr/>
            </a:pPr>
            <a:r>
              <a:rPr lang="en-US" dirty="0" smtClean="0"/>
              <a:t>This option would NOT grandfather any existing students due to immediate space constraints.</a:t>
            </a:r>
          </a:p>
          <a:p>
            <a:pPr eaLnBrk="1" fontAlgn="auto" hangingPunct="1">
              <a:spcAft>
                <a:spcPts val="0"/>
              </a:spcAft>
              <a:defRPr/>
            </a:pPr>
            <a:r>
              <a:rPr lang="en-US" dirty="0" smtClean="0"/>
              <a:t>All numbers from Planning at TDSB</a:t>
            </a:r>
            <a:endParaRPr lang="en-US" dirty="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15</a:t>
            </a:fld>
            <a:endParaRPr lang="en-CA" dirty="0"/>
          </a:p>
        </p:txBody>
      </p:sp>
    </p:spTree>
    <p:extLst>
      <p:ext uri="{BB962C8B-B14F-4D97-AF65-F5344CB8AC3E}">
        <p14:creationId xmlns:p14="http://schemas.microsoft.com/office/powerpoint/2010/main" val="16972982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Options: Boundary Change </a:t>
            </a:r>
            <a:br>
              <a:rPr lang="en-CA" dirty="0" smtClean="0">
                <a:solidFill>
                  <a:schemeClr val="accent2"/>
                </a:solidFill>
              </a:rPr>
            </a:br>
            <a:r>
              <a:rPr lang="en-CA" dirty="0" smtClean="0">
                <a:solidFill>
                  <a:schemeClr val="accent2"/>
                </a:solidFill>
              </a:rPr>
              <a:t>Current English Catchment</a:t>
            </a:r>
            <a:endParaRPr lang="en-CA" dirty="0">
              <a:solidFill>
                <a:schemeClr val="accent2"/>
              </a:solidFill>
            </a:endParaRPr>
          </a:p>
        </p:txBody>
      </p:sp>
      <p:sp>
        <p:nvSpPr>
          <p:cNvPr id="7" name="TextBox 6"/>
          <p:cNvSpPr txBox="1"/>
          <p:nvPr/>
        </p:nvSpPr>
        <p:spPr>
          <a:xfrm>
            <a:off x="2971800" y="6324600"/>
            <a:ext cx="3048000" cy="369332"/>
          </a:xfrm>
          <a:prstGeom prst="rect">
            <a:avLst/>
          </a:prstGeom>
          <a:noFill/>
        </p:spPr>
        <p:txBody>
          <a:bodyPr wrap="square" rtlCol="0">
            <a:spAutoFit/>
          </a:bodyPr>
          <a:lstStyle/>
          <a:p>
            <a:r>
              <a:rPr lang="en-US" dirty="0" err="1" smtClean="0"/>
              <a:t>Eglinton</a:t>
            </a:r>
            <a:r>
              <a:rPr lang="en-US" dirty="0" smtClean="0"/>
              <a:t> Avenue</a:t>
            </a:r>
            <a:endParaRPr lang="en-US" dirty="0"/>
          </a:p>
        </p:txBody>
      </p:sp>
      <p:pic>
        <p:nvPicPr>
          <p:cNvPr id="11" name="Content Placeholder 10" descr="Screen Shot 2013-04-13 at 6.07.42 PM.png"/>
          <p:cNvPicPr>
            <a:picLocks noGrp="1" noChangeAspect="1"/>
          </p:cNvPicPr>
          <p:nvPr>
            <p:ph idx="1"/>
          </p:nvPr>
        </p:nvPicPr>
        <p:blipFill>
          <a:blip r:embed="rId3" cstate="print">
            <a:extLst>
              <a:ext uri="{28A0092B-C50C-407E-A947-70E740481C1C}">
                <a14:useLocalDpi xmlns:a14="http://schemas.microsoft.com/office/drawing/2010/main" val="0"/>
              </a:ext>
            </a:extLst>
          </a:blip>
          <a:srcRect t="18809" b="18809"/>
          <a:stretch>
            <a:fillRect/>
          </a:stretch>
        </p:blipFill>
        <p:spPr>
          <a:xfrm>
            <a:off x="381000" y="1600200"/>
            <a:ext cx="8229600" cy="4525963"/>
          </a:xfrm>
        </p:spPr>
      </p:pic>
      <p:sp>
        <p:nvSpPr>
          <p:cNvPr id="13" name="TextBox 12"/>
          <p:cNvSpPr txBox="1"/>
          <p:nvPr/>
        </p:nvSpPr>
        <p:spPr>
          <a:xfrm>
            <a:off x="4343400" y="2819400"/>
            <a:ext cx="1295400" cy="369332"/>
          </a:xfrm>
          <a:prstGeom prst="rect">
            <a:avLst/>
          </a:prstGeom>
          <a:noFill/>
        </p:spPr>
        <p:txBody>
          <a:bodyPr wrap="square" rtlCol="0">
            <a:spAutoFit/>
          </a:bodyPr>
          <a:lstStyle/>
          <a:p>
            <a:r>
              <a:rPr lang="en-US" dirty="0" smtClean="0"/>
              <a:t>Lytton</a:t>
            </a:r>
            <a:endParaRPr lang="en-US" dirty="0"/>
          </a:p>
        </p:txBody>
      </p:sp>
      <p:sp>
        <p:nvSpPr>
          <p:cNvPr id="18" name="TextBox 17"/>
          <p:cNvSpPr txBox="1"/>
          <p:nvPr/>
        </p:nvSpPr>
        <p:spPr>
          <a:xfrm>
            <a:off x="4038600" y="3733800"/>
            <a:ext cx="1371600" cy="646331"/>
          </a:xfrm>
          <a:prstGeom prst="rect">
            <a:avLst/>
          </a:prstGeom>
          <a:noFill/>
        </p:spPr>
        <p:txBody>
          <a:bodyPr wrap="square" rtlCol="0">
            <a:spAutoFit/>
          </a:bodyPr>
          <a:lstStyle/>
          <a:p>
            <a:r>
              <a:rPr lang="en-US" dirty="0" smtClean="0"/>
              <a:t>Avenue Road</a:t>
            </a:r>
            <a:endParaRPr lang="en-US" dirty="0"/>
          </a:p>
        </p:txBody>
      </p:sp>
      <p:sp>
        <p:nvSpPr>
          <p:cNvPr id="3" name="Slide Number Placeholder 2"/>
          <p:cNvSpPr>
            <a:spLocks noGrp="1"/>
          </p:cNvSpPr>
          <p:nvPr>
            <p:ph type="sldNum" sz="quarter" idx="12"/>
          </p:nvPr>
        </p:nvSpPr>
        <p:spPr/>
        <p:txBody>
          <a:bodyPr/>
          <a:lstStyle/>
          <a:p>
            <a:pPr>
              <a:defRPr/>
            </a:pPr>
            <a:fld id="{06EC3BA7-DBC0-4994-829A-0B015E946B58}" type="slidenum">
              <a:rPr lang="en-CA" smtClean="0"/>
              <a:pPr>
                <a:defRPr/>
              </a:pPr>
              <a:t>16</a:t>
            </a:fld>
            <a:endParaRPr lang="en-CA" dirty="0"/>
          </a:p>
        </p:txBody>
      </p:sp>
      <p:sp>
        <p:nvSpPr>
          <p:cNvPr id="10" name="TextBox 9"/>
          <p:cNvSpPr txBox="1"/>
          <p:nvPr/>
        </p:nvSpPr>
        <p:spPr>
          <a:xfrm>
            <a:off x="2057400" y="4114800"/>
            <a:ext cx="3429000" cy="369332"/>
          </a:xfrm>
          <a:prstGeom prst="rect">
            <a:avLst/>
          </a:prstGeom>
          <a:noFill/>
        </p:spPr>
        <p:txBody>
          <a:bodyPr wrap="square" rtlCol="0">
            <a:spAutoFit/>
          </a:bodyPr>
          <a:lstStyle/>
          <a:p>
            <a:r>
              <a:rPr lang="en-US" dirty="0" smtClean="0"/>
              <a:t>Castlewood</a:t>
            </a:r>
            <a:endParaRPr lang="en-US" dirty="0"/>
          </a:p>
        </p:txBody>
      </p:sp>
      <p:sp>
        <p:nvSpPr>
          <p:cNvPr id="14" name="TextBox 13"/>
          <p:cNvSpPr txBox="1"/>
          <p:nvPr/>
        </p:nvSpPr>
        <p:spPr>
          <a:xfrm>
            <a:off x="2286000" y="3352800"/>
            <a:ext cx="3733800" cy="369332"/>
          </a:xfrm>
          <a:prstGeom prst="rect">
            <a:avLst/>
          </a:prstGeom>
          <a:noFill/>
        </p:spPr>
        <p:txBody>
          <a:bodyPr wrap="square" rtlCol="0">
            <a:spAutoFit/>
          </a:bodyPr>
          <a:lstStyle/>
          <a:p>
            <a:r>
              <a:rPr lang="en-US" dirty="0" err="1" smtClean="0"/>
              <a:t>Hillhurst</a:t>
            </a:r>
            <a:endParaRPr lang="en-US" dirty="0"/>
          </a:p>
        </p:txBody>
      </p:sp>
      <p:sp>
        <p:nvSpPr>
          <p:cNvPr id="17" name="TextBox 16"/>
          <p:cNvSpPr txBox="1"/>
          <p:nvPr/>
        </p:nvSpPr>
        <p:spPr>
          <a:xfrm>
            <a:off x="2590800" y="4888468"/>
            <a:ext cx="3733800" cy="369332"/>
          </a:xfrm>
          <a:prstGeom prst="rect">
            <a:avLst/>
          </a:prstGeom>
          <a:noFill/>
        </p:spPr>
        <p:txBody>
          <a:bodyPr wrap="square" rtlCol="0">
            <a:spAutoFit/>
          </a:bodyPr>
          <a:lstStyle/>
          <a:p>
            <a:r>
              <a:rPr lang="en-US" dirty="0" err="1" smtClean="0"/>
              <a:t>Roselawn</a:t>
            </a:r>
            <a:endParaRPr lang="en-US" dirty="0"/>
          </a:p>
        </p:txBody>
      </p:sp>
    </p:spTree>
    <p:extLst>
      <p:ext uri="{BB962C8B-B14F-4D97-AF65-F5344CB8AC3E}">
        <p14:creationId xmlns:p14="http://schemas.microsoft.com/office/powerpoint/2010/main" val="5371597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N/E</a:t>
            </a:r>
            <a:endParaRPr lang="en-CA" dirty="0">
              <a:solidFill>
                <a:schemeClr val="accent2"/>
              </a:solidFill>
            </a:endParaRPr>
          </a:p>
        </p:txBody>
      </p:sp>
      <p:sp>
        <p:nvSpPr>
          <p:cNvPr id="4" name="Content Placeholder 3"/>
          <p:cNvSpPr>
            <a:spLocks noGrp="1"/>
          </p:cNvSpPr>
          <p:nvPr>
            <p:ph idx="1"/>
          </p:nvPr>
        </p:nvSpPr>
        <p:spPr/>
        <p:txBody>
          <a:bodyPr rtlCol="0">
            <a:normAutofit fontScale="97500"/>
          </a:bodyPr>
          <a:lstStyle/>
          <a:p>
            <a:pPr eaLnBrk="1" fontAlgn="auto" hangingPunct="1">
              <a:spcAft>
                <a:spcPts val="0"/>
              </a:spcAft>
              <a:buNone/>
              <a:defRPr/>
            </a:pPr>
            <a:r>
              <a:rPr lang="en-US" dirty="0" smtClean="0"/>
              <a:t>To John Ross Robertson</a:t>
            </a:r>
          </a:p>
          <a:p>
            <a:pPr eaLnBrk="1" fontAlgn="auto" hangingPunct="1">
              <a:spcAft>
                <a:spcPts val="0"/>
              </a:spcAft>
              <a:buNone/>
              <a:defRPr/>
            </a:pPr>
            <a:endParaRPr lang="en-US" dirty="0"/>
          </a:p>
          <a:p>
            <a:pPr eaLnBrk="1" fontAlgn="auto" hangingPunct="1">
              <a:spcAft>
                <a:spcPts val="0"/>
              </a:spcAft>
              <a:defRPr/>
            </a:pPr>
            <a:r>
              <a:rPr lang="en-US" dirty="0" err="1" smtClean="0"/>
              <a:t>Hillhurst</a:t>
            </a:r>
            <a:r>
              <a:rPr lang="en-US" dirty="0" smtClean="0"/>
              <a:t> to Lytton/</a:t>
            </a:r>
            <a:r>
              <a:rPr lang="en-US" dirty="0" err="1" smtClean="0"/>
              <a:t>Proudfoot</a:t>
            </a:r>
            <a:r>
              <a:rPr lang="en-US" dirty="0" smtClean="0"/>
              <a:t> to Rosewell-54</a:t>
            </a:r>
          </a:p>
          <a:p>
            <a:pPr eaLnBrk="1" fontAlgn="auto" hangingPunct="1">
              <a:spcAft>
                <a:spcPts val="0"/>
              </a:spcAft>
              <a:defRPr/>
            </a:pPr>
            <a:r>
              <a:rPr lang="en-US" dirty="0" err="1" smtClean="0"/>
              <a:t>Eglinton</a:t>
            </a:r>
            <a:r>
              <a:rPr lang="en-US" dirty="0" smtClean="0"/>
              <a:t> to Briar Hill/Avenue to </a:t>
            </a:r>
            <a:r>
              <a:rPr lang="en-US" dirty="0" err="1" smtClean="0"/>
              <a:t>Yonge</a:t>
            </a:r>
            <a:r>
              <a:rPr lang="en-US" dirty="0" smtClean="0"/>
              <a:t>- 61*</a:t>
            </a:r>
          </a:p>
          <a:p>
            <a:pPr lvl="1" eaLnBrk="1" fontAlgn="auto" hangingPunct="1">
              <a:spcAft>
                <a:spcPts val="0"/>
              </a:spcAft>
              <a:defRPr/>
            </a:pPr>
            <a:r>
              <a:rPr lang="en-US" dirty="0" err="1" smtClean="0"/>
              <a:t>Roselawn</a:t>
            </a:r>
            <a:r>
              <a:rPr lang="en-US" dirty="0" smtClean="0"/>
              <a:t> to Briar Hill/</a:t>
            </a:r>
            <a:r>
              <a:rPr lang="en-US" dirty="0" err="1" smtClean="0"/>
              <a:t>Rosewell</a:t>
            </a:r>
            <a:r>
              <a:rPr lang="en-US" dirty="0" smtClean="0"/>
              <a:t> to </a:t>
            </a:r>
            <a:r>
              <a:rPr lang="en-US" dirty="0" err="1" smtClean="0"/>
              <a:t>Yonge</a:t>
            </a:r>
            <a:r>
              <a:rPr lang="en-US" dirty="0" smtClean="0"/>
              <a:t> -32</a:t>
            </a:r>
          </a:p>
          <a:p>
            <a:pPr marL="514350" indent="-514350" eaLnBrk="1" fontAlgn="auto" hangingPunct="1">
              <a:spcAft>
                <a:spcPts val="0"/>
              </a:spcAft>
              <a:buAutoNum type="alphaLcPeriod"/>
              <a:defRPr/>
            </a:pPr>
            <a:endParaRPr lang="en-US" dirty="0"/>
          </a:p>
          <a:p>
            <a:pPr marL="0" indent="0" eaLnBrk="1" fontAlgn="auto" hangingPunct="1">
              <a:spcAft>
                <a:spcPts val="0"/>
              </a:spcAft>
              <a:buNone/>
              <a:defRPr/>
            </a:pPr>
            <a:r>
              <a:rPr lang="en-US" dirty="0" smtClean="0"/>
              <a:t>* Students in the s/e corner may be over the 1.6 km to JRR</a:t>
            </a:r>
          </a:p>
          <a:p>
            <a:pPr marL="0" indent="0" eaLnBrk="1" fontAlgn="auto" hangingPunct="1">
              <a:spcAft>
                <a:spcPts val="0"/>
              </a:spcAft>
              <a:buNone/>
              <a:defRPr/>
            </a:pPr>
            <a:endParaRPr lang="en-US" dirty="0" smtClean="0"/>
          </a:p>
          <a:p>
            <a:pPr marL="514350" indent="-514350" eaLnBrk="1" fontAlgn="auto" hangingPunct="1">
              <a:spcAft>
                <a:spcPts val="0"/>
              </a:spcAft>
              <a:buAutoNum type="alphaLcPeriod"/>
              <a:defRPr/>
            </a:pPr>
            <a:endParaRPr lang="en-US" dirty="0" smtClean="0"/>
          </a:p>
          <a:p>
            <a:pPr marL="514350" indent="-514350" eaLnBrk="1" fontAlgn="auto" hangingPunct="1">
              <a:spcAft>
                <a:spcPts val="0"/>
              </a:spcAft>
              <a:buAutoNum type="alphaLcPeriod"/>
              <a:defRPr/>
            </a:pPr>
            <a:endParaRPr lang="en-US" dirty="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17</a:t>
            </a:fld>
            <a:endParaRPr lang="en-CA" dirty="0"/>
          </a:p>
        </p:txBody>
      </p:sp>
    </p:spTree>
    <p:extLst>
      <p:ext uri="{BB962C8B-B14F-4D97-AF65-F5344CB8AC3E}">
        <p14:creationId xmlns:p14="http://schemas.microsoft.com/office/powerpoint/2010/main" val="1839127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West</a:t>
            </a:r>
            <a:endParaRPr lang="en-CA" dirty="0">
              <a:solidFill>
                <a:schemeClr val="accent2"/>
              </a:solidFill>
            </a:endParaRPr>
          </a:p>
        </p:txBody>
      </p:sp>
      <p:sp>
        <p:nvSpPr>
          <p:cNvPr id="4" name="Content Placeholder 3"/>
          <p:cNvSpPr>
            <a:spLocks noGrp="1"/>
          </p:cNvSpPr>
          <p:nvPr>
            <p:ph idx="1"/>
          </p:nvPr>
        </p:nvSpPr>
        <p:spPr/>
        <p:txBody>
          <a:bodyPr rtlCol="0">
            <a:normAutofit fontScale="97500"/>
          </a:bodyPr>
          <a:lstStyle/>
          <a:p>
            <a:pPr eaLnBrk="1" fontAlgn="auto" hangingPunct="1">
              <a:spcAft>
                <a:spcPts val="0"/>
              </a:spcAft>
              <a:buNone/>
              <a:defRPr/>
            </a:pPr>
            <a:r>
              <a:rPr lang="en-US" dirty="0" smtClean="0"/>
              <a:t>To North Prep</a:t>
            </a:r>
            <a:endParaRPr lang="en-US" dirty="0"/>
          </a:p>
          <a:p>
            <a:pPr marL="0" indent="0" eaLnBrk="1" fontAlgn="auto" hangingPunct="1">
              <a:spcAft>
                <a:spcPts val="0"/>
              </a:spcAft>
              <a:buNone/>
              <a:defRPr/>
            </a:pPr>
            <a:r>
              <a:rPr lang="en-US" dirty="0" smtClean="0"/>
              <a:t>Latimer to </a:t>
            </a:r>
            <a:r>
              <a:rPr lang="en-US" dirty="0" err="1" smtClean="0"/>
              <a:t>Heddington</a:t>
            </a:r>
            <a:r>
              <a:rPr lang="en-US" dirty="0" smtClean="0"/>
              <a:t>/</a:t>
            </a:r>
            <a:r>
              <a:rPr lang="en-US" dirty="0" err="1" smtClean="0"/>
              <a:t>Eglinton</a:t>
            </a:r>
            <a:r>
              <a:rPr lang="en-US" dirty="0" smtClean="0"/>
              <a:t> to </a:t>
            </a:r>
            <a:r>
              <a:rPr lang="en-US" dirty="0" err="1" smtClean="0"/>
              <a:t>Roselawn</a:t>
            </a:r>
            <a:r>
              <a:rPr lang="en-US" dirty="0" smtClean="0"/>
              <a:t>- 53</a:t>
            </a:r>
          </a:p>
          <a:p>
            <a:pPr marL="400050" lvl="1" indent="0" eaLnBrk="1" fontAlgn="auto" hangingPunct="1">
              <a:spcAft>
                <a:spcPts val="0"/>
              </a:spcAft>
              <a:buNone/>
              <a:defRPr/>
            </a:pPr>
            <a:r>
              <a:rPr lang="en-US" dirty="0" smtClean="0"/>
              <a:t>Castlewood/ </a:t>
            </a:r>
            <a:r>
              <a:rPr lang="en-US" dirty="0" err="1" smtClean="0"/>
              <a:t>Eglinton</a:t>
            </a:r>
            <a:r>
              <a:rPr lang="en-US" dirty="0" smtClean="0"/>
              <a:t> to </a:t>
            </a:r>
            <a:r>
              <a:rPr lang="en-US" dirty="0" err="1" smtClean="0"/>
              <a:t>Roselawn</a:t>
            </a:r>
            <a:r>
              <a:rPr lang="en-US" dirty="0" smtClean="0"/>
              <a:t>- 20</a:t>
            </a:r>
          </a:p>
          <a:p>
            <a:pPr marL="400050" lvl="1" indent="0" eaLnBrk="1" fontAlgn="auto" hangingPunct="1">
              <a:spcAft>
                <a:spcPts val="0"/>
              </a:spcAft>
              <a:buNone/>
              <a:defRPr/>
            </a:pPr>
            <a:r>
              <a:rPr lang="en-US" dirty="0" err="1" smtClean="0"/>
              <a:t>Heddington</a:t>
            </a:r>
            <a:r>
              <a:rPr lang="en-US" dirty="0" smtClean="0"/>
              <a:t>/ </a:t>
            </a:r>
            <a:r>
              <a:rPr lang="en-US" dirty="0" err="1" smtClean="0"/>
              <a:t>Eglinton</a:t>
            </a:r>
            <a:r>
              <a:rPr lang="en-US" dirty="0" smtClean="0"/>
              <a:t> to </a:t>
            </a:r>
            <a:r>
              <a:rPr lang="en-US" dirty="0" err="1" smtClean="0"/>
              <a:t>Roselawn</a:t>
            </a:r>
            <a:r>
              <a:rPr lang="en-US" dirty="0" smtClean="0"/>
              <a:t> – 8</a:t>
            </a:r>
          </a:p>
          <a:p>
            <a:pPr marL="400050" lvl="1" indent="0" eaLnBrk="1" fontAlgn="auto" hangingPunct="1">
              <a:spcAft>
                <a:spcPts val="0"/>
              </a:spcAft>
              <a:buNone/>
              <a:defRPr/>
            </a:pPr>
            <a:r>
              <a:rPr lang="en-US" dirty="0" smtClean="0"/>
              <a:t>Latimer/ </a:t>
            </a:r>
            <a:r>
              <a:rPr lang="en-US" dirty="0" err="1" smtClean="0"/>
              <a:t>Eglinton</a:t>
            </a:r>
            <a:r>
              <a:rPr lang="en-US" dirty="0" smtClean="0"/>
              <a:t> to </a:t>
            </a:r>
            <a:r>
              <a:rPr lang="en-US" dirty="0" err="1" smtClean="0"/>
              <a:t>Roselawn</a:t>
            </a:r>
            <a:r>
              <a:rPr lang="en-US" dirty="0" smtClean="0"/>
              <a:t> – 20</a:t>
            </a:r>
          </a:p>
          <a:p>
            <a:pPr marL="0" indent="0" eaLnBrk="1" fontAlgn="auto" hangingPunct="1">
              <a:spcAft>
                <a:spcPts val="0"/>
              </a:spcAft>
              <a:buNone/>
              <a:defRPr/>
            </a:pPr>
            <a:r>
              <a:rPr lang="en-US" dirty="0" smtClean="0"/>
              <a:t>Latimer to Castlewood/</a:t>
            </a:r>
            <a:r>
              <a:rPr lang="en-US" dirty="0" err="1" smtClean="0"/>
              <a:t>Eglinton</a:t>
            </a:r>
            <a:r>
              <a:rPr lang="en-US" dirty="0" smtClean="0"/>
              <a:t> to Roselawn-42</a:t>
            </a:r>
          </a:p>
          <a:p>
            <a:pPr marL="0" indent="0" eaLnBrk="1" fontAlgn="auto" hangingPunct="1">
              <a:spcAft>
                <a:spcPts val="0"/>
              </a:spcAft>
              <a:buNone/>
              <a:defRPr/>
            </a:pPr>
            <a:r>
              <a:rPr lang="en-US" dirty="0" smtClean="0"/>
              <a:t>None of these total 100 students needed so more research needed and possibly a wider change.</a:t>
            </a:r>
            <a:endParaRPr lang="en-US" dirty="0"/>
          </a:p>
          <a:p>
            <a:pPr marL="0" indent="0" eaLnBrk="1" fontAlgn="auto" hangingPunct="1">
              <a:spcAft>
                <a:spcPts val="0"/>
              </a:spcAft>
              <a:buNone/>
              <a:defRPr/>
            </a:pPr>
            <a:endParaRPr lang="en-US" dirty="0"/>
          </a:p>
          <a:p>
            <a:pPr marL="400050" lvl="1" indent="0" eaLnBrk="1" fontAlgn="auto" hangingPunct="1">
              <a:spcAft>
                <a:spcPts val="0"/>
              </a:spcAft>
              <a:buNone/>
              <a:defRPr/>
            </a:pPr>
            <a:endParaRPr lang="en-US" dirty="0" smtClean="0"/>
          </a:p>
          <a:p>
            <a:pPr marL="914400" lvl="1" indent="-514350" eaLnBrk="1" fontAlgn="auto" hangingPunct="1">
              <a:spcAft>
                <a:spcPts val="0"/>
              </a:spcAft>
              <a:buAutoNum type="alphaLcPeriod"/>
              <a:defRPr/>
            </a:pPr>
            <a:endParaRPr lang="en-US" dirty="0" smtClean="0"/>
          </a:p>
          <a:p>
            <a:pPr marL="514350" indent="-514350" eaLnBrk="1" fontAlgn="auto" hangingPunct="1">
              <a:spcAft>
                <a:spcPts val="0"/>
              </a:spcAft>
              <a:buAutoNum type="alphaLcPeriod"/>
              <a:defRPr/>
            </a:pPr>
            <a:endParaRPr lang="en-US" dirty="0" smtClean="0"/>
          </a:p>
          <a:p>
            <a:pPr eaLnBrk="1" fontAlgn="auto" hangingPunct="1">
              <a:spcAft>
                <a:spcPts val="0"/>
              </a:spcAft>
              <a:buNone/>
              <a:defRPr/>
            </a:pPr>
            <a:endParaRPr lang="en-US" dirty="0"/>
          </a:p>
          <a:p>
            <a:pPr marL="514350" indent="-514350" eaLnBrk="1" fontAlgn="auto" hangingPunct="1">
              <a:spcAft>
                <a:spcPts val="0"/>
              </a:spcAft>
              <a:buAutoNum type="alphaLcPeriod"/>
              <a:defRPr/>
            </a:pPr>
            <a:endParaRPr lang="en-US" dirty="0"/>
          </a:p>
          <a:p>
            <a:pPr marL="0" indent="0" eaLnBrk="1" fontAlgn="auto" hangingPunct="1">
              <a:spcAft>
                <a:spcPts val="0"/>
              </a:spcAft>
              <a:buNone/>
              <a:defRPr/>
            </a:pPr>
            <a:endParaRPr lang="en-US" dirty="0" smtClean="0"/>
          </a:p>
          <a:p>
            <a:pPr marL="514350" indent="-514350" eaLnBrk="1" fontAlgn="auto" hangingPunct="1">
              <a:spcAft>
                <a:spcPts val="0"/>
              </a:spcAft>
              <a:buAutoNum type="alphaLcPeriod"/>
              <a:defRPr/>
            </a:pPr>
            <a:endParaRPr lang="en-US" dirty="0" smtClean="0"/>
          </a:p>
          <a:p>
            <a:pPr marL="514350" indent="-514350" eaLnBrk="1" fontAlgn="auto" hangingPunct="1">
              <a:spcAft>
                <a:spcPts val="0"/>
              </a:spcAft>
              <a:buAutoNum type="alphaLcPeriod"/>
              <a:defRPr/>
            </a:pPr>
            <a:endParaRPr lang="en-US" dirty="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18</a:t>
            </a:fld>
            <a:endParaRPr lang="en-CA" dirty="0"/>
          </a:p>
        </p:txBody>
      </p:sp>
    </p:spTree>
    <p:extLst>
      <p:ext uri="{BB962C8B-B14F-4D97-AF65-F5344CB8AC3E}">
        <p14:creationId xmlns:p14="http://schemas.microsoft.com/office/powerpoint/2010/main" val="2391744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Boundary Changes:</a:t>
            </a:r>
            <a:br>
              <a:rPr lang="en-CA" sz="3600" dirty="0" smtClean="0">
                <a:solidFill>
                  <a:schemeClr val="accent2"/>
                </a:solidFill>
              </a:rPr>
            </a:br>
            <a:r>
              <a:rPr lang="en-CA" sz="3600" dirty="0" smtClean="0">
                <a:solidFill>
                  <a:schemeClr val="accent2"/>
                </a:solidFill>
              </a:rPr>
              <a:t>Positive Considerations </a:t>
            </a:r>
            <a:br>
              <a:rPr lang="en-CA" sz="3600" dirty="0" smtClean="0">
                <a:solidFill>
                  <a:schemeClr val="accent2"/>
                </a:solidFill>
              </a:rPr>
            </a:br>
            <a:endParaRPr lang="en-US" sz="3600" dirty="0"/>
          </a:p>
        </p:txBody>
      </p:sp>
      <p:sp>
        <p:nvSpPr>
          <p:cNvPr id="3" name="Content Placeholder 2"/>
          <p:cNvSpPr>
            <a:spLocks noGrp="1"/>
          </p:cNvSpPr>
          <p:nvPr>
            <p:ph idx="1"/>
          </p:nvPr>
        </p:nvSpPr>
        <p:spPr>
          <a:xfrm>
            <a:off x="304800" y="1676400"/>
            <a:ext cx="8229600" cy="4754563"/>
          </a:xfrm>
        </p:spPr>
        <p:txBody>
          <a:bodyPr/>
          <a:lstStyle/>
          <a:p>
            <a:r>
              <a:rPr lang="en-US" sz="2000" dirty="0" smtClean="0"/>
              <a:t>Decreasing overall number of students will immediately decrease strain on Allenby’s common facilities including:</a:t>
            </a:r>
          </a:p>
          <a:p>
            <a:pPr lvl="1"/>
            <a:r>
              <a:rPr lang="en-US" sz="2000" dirty="0" smtClean="0"/>
              <a:t>“Green” space - playground</a:t>
            </a:r>
          </a:p>
          <a:p>
            <a:pPr lvl="1"/>
            <a:r>
              <a:rPr lang="en-US" sz="2000" dirty="0" smtClean="0"/>
              <a:t>Cafeteria</a:t>
            </a:r>
          </a:p>
          <a:p>
            <a:pPr lvl="1"/>
            <a:r>
              <a:rPr lang="en-US" sz="2000" dirty="0" smtClean="0"/>
              <a:t>Gym</a:t>
            </a:r>
          </a:p>
          <a:p>
            <a:pPr lvl="1"/>
            <a:r>
              <a:rPr lang="en-US" sz="2000" dirty="0" smtClean="0"/>
              <a:t>Pool</a:t>
            </a:r>
          </a:p>
          <a:p>
            <a:pPr lvl="1"/>
            <a:r>
              <a:rPr lang="en-US" sz="2000" dirty="0" smtClean="0"/>
              <a:t>Bathrooms</a:t>
            </a:r>
          </a:p>
          <a:p>
            <a:pPr lvl="1"/>
            <a:r>
              <a:rPr lang="en-CA" sz="2000" dirty="0" smtClean="0"/>
              <a:t>Hallways/Stairways</a:t>
            </a:r>
            <a:endParaRPr lang="en-US" sz="2000" dirty="0" smtClean="0"/>
          </a:p>
          <a:p>
            <a:pPr>
              <a:buFont typeface="Arial" pitchFamily="34" charset="0"/>
              <a:buChar char="•"/>
            </a:pPr>
            <a:r>
              <a:rPr lang="en-US" sz="2000" dirty="0" smtClean="0"/>
              <a:t> Decrease traffic congestion at drop off/pick up </a:t>
            </a:r>
          </a:p>
          <a:p>
            <a:pPr>
              <a:buFont typeface="Arial" pitchFamily="34" charset="0"/>
              <a:buChar char="•"/>
            </a:pPr>
            <a:r>
              <a:rPr lang="en-US" sz="2000" dirty="0" smtClean="0"/>
              <a:t>Possibly contribute to smaller classrooms and more room for children to work in small groups</a:t>
            </a:r>
          </a:p>
          <a:p>
            <a:pPr>
              <a:buFont typeface="Arial" pitchFamily="34" charset="0"/>
              <a:buChar char="•"/>
            </a:pPr>
            <a:r>
              <a:rPr lang="en-US" sz="2000" dirty="0" smtClean="0"/>
              <a:t>A</a:t>
            </a:r>
            <a:r>
              <a:rPr lang="en-CA" sz="2000" dirty="0" smtClean="0"/>
              <a:t>llow continuation of enrichment/music room/daycare and other programming with fewer a la carte programs than might occur with no boundary change</a:t>
            </a:r>
          </a:p>
          <a:p>
            <a:pPr>
              <a:buFont typeface="Arial"/>
              <a:buChar char="•"/>
            </a:pPr>
            <a:endParaRPr lang="en-US" sz="2000" dirty="0" smtClean="0"/>
          </a:p>
          <a:p>
            <a:pPr>
              <a:buFont typeface="Arial"/>
              <a:buChar char="•"/>
            </a:pPr>
            <a:endParaRPr lang="en-US" sz="2000" dirty="0" smtClean="0"/>
          </a:p>
          <a:p>
            <a:pPr>
              <a:buFont typeface="Arial"/>
              <a:buChar char="•"/>
            </a:pPr>
            <a:endParaRPr lang="en-US" sz="20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19</a:t>
            </a:fld>
            <a:endParaRPr lang="en-CA" dirty="0"/>
          </a:p>
        </p:txBody>
      </p:sp>
    </p:spTree>
    <p:extLst>
      <p:ext uri="{BB962C8B-B14F-4D97-AF65-F5344CB8AC3E}">
        <p14:creationId xmlns:p14="http://schemas.microsoft.com/office/powerpoint/2010/main" val="2955196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Purpose of Tonight’s Meeting</a:t>
            </a:r>
            <a:endParaRPr lang="en-CA" dirty="0">
              <a:solidFill>
                <a:schemeClr val="accent2"/>
              </a:solidFill>
            </a:endParaRPr>
          </a:p>
        </p:txBody>
      </p:sp>
      <p:sp>
        <p:nvSpPr>
          <p:cNvPr id="16386" name="Content Placeholder 3"/>
          <p:cNvSpPr>
            <a:spLocks noGrp="1"/>
          </p:cNvSpPr>
          <p:nvPr>
            <p:ph idx="1"/>
          </p:nvPr>
        </p:nvSpPr>
        <p:spPr/>
        <p:txBody>
          <a:bodyPr/>
          <a:lstStyle/>
          <a:p>
            <a:pPr eaLnBrk="1" hangingPunct="1"/>
            <a:r>
              <a:rPr lang="en-US" sz="3100" dirty="0" smtClean="0"/>
              <a:t>Review new information since March 27</a:t>
            </a:r>
            <a:r>
              <a:rPr lang="en-US" sz="3100" baseline="30000" dirty="0" smtClean="0"/>
              <a:t>th</a:t>
            </a:r>
            <a:r>
              <a:rPr lang="en-US" sz="3100" dirty="0" smtClean="0"/>
              <a:t> Meeting</a:t>
            </a:r>
          </a:p>
          <a:p>
            <a:pPr eaLnBrk="1" hangingPunct="1"/>
            <a:r>
              <a:rPr lang="en-US" sz="3100" dirty="0" smtClean="0"/>
              <a:t>Rank the options that will be presented on April 16</a:t>
            </a:r>
            <a:r>
              <a:rPr lang="en-US" sz="3100" baseline="30000" dirty="0" smtClean="0"/>
              <a:t>th</a:t>
            </a:r>
            <a:r>
              <a:rPr lang="en-US" sz="3100" dirty="0" smtClean="0"/>
              <a:t> so PART Parent representatives can advise the TDSB and community at the April 16</a:t>
            </a:r>
            <a:r>
              <a:rPr lang="en-US" sz="3100" baseline="30000" dirty="0" smtClean="0"/>
              <a:t>th</a:t>
            </a:r>
            <a:r>
              <a:rPr lang="en-US" sz="3100" dirty="0" smtClean="0"/>
              <a:t> meeting.</a:t>
            </a:r>
          </a:p>
          <a:p>
            <a:pPr marL="0" indent="0" eaLnBrk="1" hangingPunct="1">
              <a:buNone/>
            </a:pPr>
            <a:endParaRPr lang="en-US" sz="31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a:t>
            </a:fld>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t>
            </a:r>
            <a:r>
              <a:rPr lang="en-CA" sz="3600" dirty="0" smtClean="0">
                <a:solidFill>
                  <a:schemeClr val="accent2"/>
                </a:solidFill>
              </a:rPr>
              <a:t>Boundary Changes:</a:t>
            </a:r>
            <a:br>
              <a:rPr lang="en-CA" sz="3600" dirty="0" smtClean="0">
                <a:solidFill>
                  <a:schemeClr val="accent2"/>
                </a:solidFill>
              </a:rPr>
            </a:br>
            <a:r>
              <a:rPr lang="en-CA" sz="3600" dirty="0" smtClean="0">
                <a:solidFill>
                  <a:schemeClr val="accent2"/>
                </a:solidFill>
              </a:rPr>
              <a:t>Negative Considerations</a:t>
            </a:r>
            <a:endParaRPr lang="en-US" sz="3600" dirty="0"/>
          </a:p>
        </p:txBody>
      </p:sp>
      <p:sp>
        <p:nvSpPr>
          <p:cNvPr id="3" name="Content Placeholder 2"/>
          <p:cNvSpPr>
            <a:spLocks noGrp="1"/>
          </p:cNvSpPr>
          <p:nvPr>
            <p:ph idx="1"/>
          </p:nvPr>
        </p:nvSpPr>
        <p:spPr/>
        <p:txBody>
          <a:bodyPr/>
          <a:lstStyle/>
          <a:p>
            <a:r>
              <a:rPr lang="en-US" sz="2800" dirty="0" smtClean="0"/>
              <a:t>Huge social impact on moving children to new school.</a:t>
            </a:r>
            <a:r>
              <a:rPr lang="en-CA" sz="2800" dirty="0" smtClean="0"/>
              <a:t> </a:t>
            </a:r>
          </a:p>
          <a:p>
            <a:r>
              <a:rPr lang="en-CA" sz="2800" dirty="0" smtClean="0"/>
              <a:t>Junior high/high school pathway could be impacted</a:t>
            </a:r>
            <a:endParaRPr lang="en-US" sz="2800" dirty="0" smtClean="0"/>
          </a:p>
          <a:p>
            <a:r>
              <a:rPr lang="en-US" sz="2800" dirty="0" smtClean="0"/>
              <a:t>Would likely cover large area to achieve intended reduction of population.</a:t>
            </a:r>
          </a:p>
          <a:p>
            <a:r>
              <a:rPr lang="en-CA" sz="2800" dirty="0" smtClean="0"/>
              <a:t>“Community Uproar”</a:t>
            </a:r>
            <a:r>
              <a:rPr lang="en-US" sz="2800" dirty="0" smtClean="0"/>
              <a:t> if new school is not considered equal caliber.</a:t>
            </a:r>
          </a:p>
          <a:p>
            <a:r>
              <a:rPr lang="en-US" sz="2800" dirty="0" smtClean="0"/>
              <a:t>Since neighbouring schools are unlikely able to absorb additional students, such schools may require a build, thereby making a build at Allenby very unlikely</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20</a:t>
            </a:fld>
            <a:endParaRPr lang="en-CA" dirty="0"/>
          </a:p>
        </p:txBody>
      </p:sp>
    </p:spTree>
    <p:extLst>
      <p:ext uri="{BB962C8B-B14F-4D97-AF65-F5344CB8AC3E}">
        <p14:creationId xmlns:p14="http://schemas.microsoft.com/office/powerpoint/2010/main" val="1751953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Bannockburn - Allenby North</a:t>
            </a:r>
            <a:endParaRPr lang="en-US" dirty="0"/>
          </a:p>
        </p:txBody>
      </p:sp>
      <p:sp>
        <p:nvSpPr>
          <p:cNvPr id="3" name="Content Placeholder 2"/>
          <p:cNvSpPr>
            <a:spLocks noGrp="1"/>
          </p:cNvSpPr>
          <p:nvPr>
            <p:ph sz="half" idx="1"/>
          </p:nvPr>
        </p:nvSpPr>
        <p:spPr>
          <a:xfrm>
            <a:off x="457200" y="1600200"/>
            <a:ext cx="4038600" cy="4791075"/>
          </a:xfrm>
          <a:ln>
            <a:solidFill>
              <a:schemeClr val="accent1"/>
            </a:solidFill>
          </a:ln>
        </p:spPr>
        <p:txBody>
          <a:bodyPr/>
          <a:lstStyle/>
          <a:p>
            <a:r>
              <a:rPr lang="en-CA" dirty="0" smtClean="0"/>
              <a:t>OPTION 1-  move JK/SK children from both streams</a:t>
            </a:r>
          </a:p>
          <a:p>
            <a:r>
              <a:rPr lang="en-CA" dirty="0" smtClean="0"/>
              <a:t>OPTION 2- move grades 5-6 children from both streams</a:t>
            </a:r>
          </a:p>
          <a:p>
            <a:pPr>
              <a:buNone/>
            </a:pPr>
            <a:endParaRPr lang="en-CA" sz="2800" dirty="0" smtClean="0"/>
          </a:p>
          <a:p>
            <a:endParaRPr lang="en-US" dirty="0"/>
          </a:p>
        </p:txBody>
      </p:sp>
      <p:sp>
        <p:nvSpPr>
          <p:cNvPr id="5" name="Content Placeholder 4"/>
          <p:cNvSpPr>
            <a:spLocks noGrp="1"/>
          </p:cNvSpPr>
          <p:nvPr>
            <p:ph sz="half" idx="2"/>
          </p:nvPr>
        </p:nvSpPr>
        <p:spPr/>
        <p:txBody>
          <a:bodyPr/>
          <a:lstStyle/>
          <a:p>
            <a:pPr marL="0" indent="0">
              <a:buNone/>
            </a:pPr>
            <a:r>
              <a:rPr lang="en-CA" sz="2000" b="1" dirty="0"/>
              <a:t>Location: </a:t>
            </a:r>
            <a:r>
              <a:rPr lang="en-CA" sz="2000" dirty="0"/>
              <a:t>Just south of Wilson between Avenue and Bathurst </a:t>
            </a:r>
          </a:p>
          <a:p>
            <a:pPr marL="0" indent="0">
              <a:buNone/>
            </a:pPr>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21</a:t>
            </a:fld>
            <a:endParaRPr lang="en-CA"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2286000"/>
            <a:ext cx="3028950" cy="410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Oval 6"/>
          <p:cNvSpPr/>
          <p:nvPr/>
        </p:nvSpPr>
        <p:spPr>
          <a:xfrm>
            <a:off x="5867400" y="2895600"/>
            <a:ext cx="914400" cy="5334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751953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Bannockburn – Positive Considerations</a:t>
            </a:r>
            <a:endParaRPr lang="en-US" dirty="0"/>
          </a:p>
        </p:txBody>
      </p:sp>
      <p:sp>
        <p:nvSpPr>
          <p:cNvPr id="3" name="Content Placeholder 2"/>
          <p:cNvSpPr>
            <a:spLocks noGrp="1"/>
          </p:cNvSpPr>
          <p:nvPr>
            <p:ph idx="1"/>
          </p:nvPr>
        </p:nvSpPr>
        <p:spPr/>
        <p:txBody>
          <a:bodyPr/>
          <a:lstStyle/>
          <a:p>
            <a:r>
              <a:rPr lang="en-US" dirty="0" smtClean="0"/>
              <a:t>No boundary changes (grade stays together JK-Grade 6 and same pathway).</a:t>
            </a:r>
          </a:p>
          <a:p>
            <a:r>
              <a:rPr lang="en-US" dirty="0" smtClean="0"/>
              <a:t>Relief for facilities with potential for space for rotary subjects at both sites.</a:t>
            </a:r>
          </a:p>
          <a:p>
            <a:r>
              <a:rPr lang="en-US" dirty="0" smtClean="0"/>
              <a:t>Less pressure on field.</a:t>
            </a:r>
          </a:p>
          <a:p>
            <a:r>
              <a:rPr lang="en-US" dirty="0" smtClean="0"/>
              <a:t>No construction upheaval.</a:t>
            </a:r>
          </a:p>
          <a:p>
            <a:r>
              <a:rPr lang="en-US" dirty="0" smtClean="0"/>
              <a:t>For JK/SK a dedicated early learning environment.</a:t>
            </a:r>
          </a:p>
          <a:p>
            <a:endParaRPr lang="en-CA" dirty="0" smtClean="0"/>
          </a:p>
          <a:p>
            <a:pPr>
              <a:buNone/>
            </a:pPr>
            <a:endParaRPr lang="en-CA" sz="2800"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22</a:t>
            </a:fld>
            <a:endParaRPr lang="en-CA" dirty="0"/>
          </a:p>
        </p:txBody>
      </p:sp>
    </p:spTree>
    <p:extLst>
      <p:ext uri="{BB962C8B-B14F-4D97-AF65-F5344CB8AC3E}">
        <p14:creationId xmlns:p14="http://schemas.microsoft.com/office/powerpoint/2010/main" val="1751953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Bannockburn – Negative Considerations</a:t>
            </a:r>
            <a:endParaRPr lang="en-US" dirty="0"/>
          </a:p>
        </p:txBody>
      </p:sp>
      <p:sp>
        <p:nvSpPr>
          <p:cNvPr id="3" name="Content Placeholder 2"/>
          <p:cNvSpPr>
            <a:spLocks noGrp="1"/>
          </p:cNvSpPr>
          <p:nvPr>
            <p:ph idx="1"/>
          </p:nvPr>
        </p:nvSpPr>
        <p:spPr/>
        <p:txBody>
          <a:bodyPr/>
          <a:lstStyle/>
          <a:p>
            <a:r>
              <a:rPr lang="en-US" sz="2600" dirty="0" smtClean="0"/>
              <a:t>Bussing kids (different implications for both age groups).</a:t>
            </a:r>
          </a:p>
          <a:p>
            <a:r>
              <a:rPr lang="en-US" sz="2600" dirty="0" smtClean="0"/>
              <a:t>Could split families.</a:t>
            </a:r>
          </a:p>
          <a:p>
            <a:r>
              <a:rPr lang="en-US" sz="2600" dirty="0" smtClean="0"/>
              <a:t>No pool at Bannockburn (more of an issue for older kids).</a:t>
            </a:r>
          </a:p>
          <a:p>
            <a:r>
              <a:rPr lang="en-US" sz="2600" dirty="0" smtClean="0"/>
              <a:t>Fundraising and parent volunteering complications.</a:t>
            </a:r>
          </a:p>
          <a:p>
            <a:r>
              <a:rPr lang="en-US" sz="2600" dirty="0" smtClean="0"/>
              <a:t>Extracurricular complications for older grades.</a:t>
            </a:r>
          </a:p>
          <a:p>
            <a:r>
              <a:rPr lang="en-US" sz="2600" dirty="0" smtClean="0"/>
              <a:t>Before and aftercare for JK/SK moves to Bannockburn.</a:t>
            </a:r>
          </a:p>
          <a:p>
            <a:r>
              <a:rPr lang="en-US" sz="2600" dirty="0" smtClean="0"/>
              <a:t>Multiple transitions for children</a:t>
            </a:r>
          </a:p>
          <a:p>
            <a:r>
              <a:rPr lang="en-US" sz="2600" dirty="0" smtClean="0"/>
              <a:t>Negative health impact in losing walk to school</a:t>
            </a:r>
          </a:p>
          <a:p>
            <a:pPr>
              <a:buNone/>
            </a:pPr>
            <a:endParaRPr lang="en-CA" sz="2800"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23</a:t>
            </a:fld>
            <a:endParaRPr lang="en-CA" dirty="0"/>
          </a:p>
        </p:txBody>
      </p:sp>
    </p:spTree>
    <p:extLst>
      <p:ext uri="{BB962C8B-B14F-4D97-AF65-F5344CB8AC3E}">
        <p14:creationId xmlns:p14="http://schemas.microsoft.com/office/powerpoint/2010/main" val="17519536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rgbClr val="C00000"/>
                </a:solidFill>
              </a:rPr>
              <a:t>RANKING OF OPTIONS</a:t>
            </a:r>
            <a:r>
              <a:rPr lang="en-CA" dirty="0" smtClean="0">
                <a:solidFill>
                  <a:schemeClr val="accent2"/>
                </a:solidFill>
              </a:rPr>
              <a:t> </a:t>
            </a:r>
            <a:endParaRPr lang="en-US" dirty="0"/>
          </a:p>
        </p:txBody>
      </p:sp>
      <p:sp>
        <p:nvSpPr>
          <p:cNvPr id="3" name="Content Placeholder 2"/>
          <p:cNvSpPr>
            <a:spLocks noGrp="1"/>
          </p:cNvSpPr>
          <p:nvPr>
            <p:ph idx="1"/>
          </p:nvPr>
        </p:nvSpPr>
        <p:spPr>
          <a:xfrm>
            <a:off x="457200" y="1600200"/>
            <a:ext cx="8229600" cy="5562600"/>
          </a:xfrm>
        </p:spPr>
        <p:txBody>
          <a:bodyPr/>
          <a:lstStyle/>
          <a:p>
            <a:pPr>
              <a:buNone/>
            </a:pPr>
            <a:endParaRPr lang="en-US" sz="2800" b="1" dirty="0" smtClean="0"/>
          </a:p>
          <a:p>
            <a:pPr>
              <a:buNone/>
            </a:pPr>
            <a:r>
              <a:rPr lang="en-US" sz="2800" b="1" dirty="0" smtClean="0"/>
              <a:t>A</a:t>
            </a:r>
            <a:r>
              <a:rPr lang="en-US" sz="2400" dirty="0" smtClean="0"/>
              <a:t> </a:t>
            </a:r>
            <a:r>
              <a:rPr lang="en-US" sz="2400" dirty="0"/>
              <a:t>BUILD, REPURPOSE SPACE &amp; CLOSE </a:t>
            </a:r>
            <a:r>
              <a:rPr lang="en-US" sz="2400" dirty="0" smtClean="0"/>
              <a:t>FI  - 1 to 5 (with 5 strongly disagree, 4 disagree, 3 neutral, 2 agree and 1 strongly agree)</a:t>
            </a:r>
            <a:endParaRPr lang="en-US" sz="2400" dirty="0"/>
          </a:p>
          <a:p>
            <a:pPr>
              <a:buNone/>
            </a:pPr>
            <a:r>
              <a:rPr lang="en-US" sz="2800" b="1" dirty="0"/>
              <a:t>B</a:t>
            </a:r>
            <a:r>
              <a:rPr lang="en-US" sz="2400" dirty="0"/>
              <a:t> BOUNDARY CHANGES </a:t>
            </a:r>
            <a:r>
              <a:rPr lang="en-US" sz="2400" dirty="0" smtClean="0"/>
              <a:t>TO </a:t>
            </a:r>
            <a:r>
              <a:rPr lang="en-US" sz="2400" dirty="0"/>
              <a:t>THE </a:t>
            </a:r>
            <a:r>
              <a:rPr lang="en-US" sz="2400" dirty="0" smtClean="0"/>
              <a:t>WEST  THAT WOULD FEED NORTH PREP</a:t>
            </a:r>
            <a:endParaRPr lang="en-US" sz="2400" dirty="0"/>
          </a:p>
          <a:p>
            <a:pPr>
              <a:buNone/>
            </a:pPr>
            <a:r>
              <a:rPr lang="en-US" sz="2800" b="1" dirty="0"/>
              <a:t>C </a:t>
            </a:r>
            <a:r>
              <a:rPr lang="en-US" sz="2400" dirty="0"/>
              <a:t>BOUNDARY CHANGES TO THE </a:t>
            </a:r>
            <a:r>
              <a:rPr lang="en-US" sz="2400" dirty="0" smtClean="0"/>
              <a:t>NORTH/EAST THAT WOULD FEED JOHN ROSS ROBERTSON</a:t>
            </a:r>
            <a:endParaRPr lang="en-US" sz="2400" dirty="0"/>
          </a:p>
          <a:p>
            <a:pPr>
              <a:buNone/>
            </a:pPr>
            <a:r>
              <a:rPr lang="en-US" sz="2800" b="1" dirty="0"/>
              <a:t>D</a:t>
            </a:r>
            <a:r>
              <a:rPr lang="en-US" sz="2400" dirty="0"/>
              <a:t> BANNOCKBURN EARLY YEARS ACADEMY (JK/SK)</a:t>
            </a:r>
          </a:p>
          <a:p>
            <a:pPr>
              <a:buNone/>
            </a:pPr>
            <a:r>
              <a:rPr lang="en-US" sz="2800" b="1" dirty="0" smtClean="0"/>
              <a:t>E</a:t>
            </a:r>
            <a:r>
              <a:rPr lang="en-US" sz="2400" dirty="0" smtClean="0"/>
              <a:t> </a:t>
            </a:r>
            <a:r>
              <a:rPr lang="en-US" sz="2400" dirty="0"/>
              <a:t>BANNOCKBURN GRADE 5 AND </a:t>
            </a:r>
            <a:r>
              <a:rPr lang="en-US" sz="2400" dirty="0" smtClean="0"/>
              <a:t>6</a:t>
            </a:r>
          </a:p>
          <a:p>
            <a:pPr>
              <a:buNone/>
            </a:pPr>
            <a:r>
              <a:rPr lang="en-US" sz="2400" dirty="0"/>
              <a:t>F</a:t>
            </a:r>
            <a:r>
              <a:rPr lang="en-US" sz="2400" dirty="0" smtClean="0"/>
              <a:t> </a:t>
            </a:r>
            <a:r>
              <a:rPr lang="en-CA" sz="2400" dirty="0"/>
              <a:t>Repurpose School Space </a:t>
            </a:r>
            <a:r>
              <a:rPr lang="en-CA" sz="2400" dirty="0" smtClean="0"/>
              <a:t>(including Daycare)</a:t>
            </a:r>
            <a:endParaRPr lang="en-US" sz="2400" dirty="0" smtClean="0"/>
          </a:p>
          <a:p>
            <a:pPr lvl="0"/>
            <a:endParaRPr lang="en-CA" sz="2400" dirty="0" smtClean="0"/>
          </a:p>
          <a:p>
            <a:pPr lvl="0"/>
            <a:endParaRPr lang="en-CA" sz="2800" dirty="0" smtClean="0"/>
          </a:p>
          <a:p>
            <a:endParaRPr lang="en-US" sz="2800" dirty="0" smtClean="0"/>
          </a:p>
          <a:p>
            <a:pPr>
              <a:buNone/>
            </a:pPr>
            <a:endParaRPr lang="en-CA" sz="2800"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24</a:t>
            </a:fld>
            <a:endParaRPr lang="en-CA" dirty="0"/>
          </a:p>
        </p:txBody>
      </p:sp>
    </p:spTree>
    <p:extLst>
      <p:ext uri="{BB962C8B-B14F-4D97-AF65-F5344CB8AC3E}">
        <p14:creationId xmlns:p14="http://schemas.microsoft.com/office/powerpoint/2010/main" val="17519536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25</a:t>
            </a:fld>
            <a:endParaRPr lang="en-CA" dirty="0"/>
          </a:p>
        </p:txBody>
      </p:sp>
    </p:spTree>
    <p:extLst>
      <p:ext uri="{BB962C8B-B14F-4D97-AF65-F5344CB8AC3E}">
        <p14:creationId xmlns:p14="http://schemas.microsoft.com/office/powerpoint/2010/main" val="22675998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26</a:t>
            </a:fld>
            <a:endParaRPr lang="en-CA" dirty="0"/>
          </a:p>
        </p:txBody>
      </p:sp>
    </p:spTree>
    <p:extLst>
      <p:ext uri="{BB962C8B-B14F-4D97-AF65-F5344CB8AC3E}">
        <p14:creationId xmlns:p14="http://schemas.microsoft.com/office/powerpoint/2010/main" val="1701452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Back-up</a:t>
            </a:r>
            <a:endParaRPr lang="en-CA" dirty="0">
              <a:solidFill>
                <a:schemeClr val="accent2"/>
              </a:solidFill>
            </a:endParaRPr>
          </a:p>
        </p:txBody>
      </p:sp>
      <p:sp>
        <p:nvSpPr>
          <p:cNvPr id="4" name="Content Placeholder 3"/>
          <p:cNvSpPr>
            <a:spLocks noGrp="1"/>
          </p:cNvSpPr>
          <p:nvPr>
            <p:ph idx="1"/>
          </p:nvPr>
        </p:nvSpPr>
        <p:spPr/>
        <p:txBody>
          <a:bodyPr rtlCol="0">
            <a:normAutofit/>
          </a:bodyPr>
          <a:lstStyle/>
          <a:p>
            <a:pPr eaLnBrk="1" fontAlgn="auto" hangingPunct="1">
              <a:spcAft>
                <a:spcPts val="0"/>
              </a:spcAft>
              <a:buNone/>
              <a:defRPr/>
            </a:pPr>
            <a:endParaRPr lang="en-US" dirty="0" smtClean="0"/>
          </a:p>
          <a:p>
            <a:pPr marL="0" indent="0" eaLnBrk="1" fontAlgn="auto" hangingPunct="1">
              <a:spcAft>
                <a:spcPts val="0"/>
              </a:spcAft>
              <a:buFont typeface="Arial" pitchFamily="34" charset="0"/>
              <a:buNone/>
              <a:defRPr/>
            </a:pPr>
            <a:endParaRPr lang="en-US" i="1" dirty="0">
              <a:solidFill>
                <a:schemeClr val="accent6">
                  <a:lumMod val="75000"/>
                </a:schemeClr>
              </a:solidFill>
            </a:endParaRPr>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27</a:t>
            </a:fld>
            <a:endParaRPr lang="en-CA"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CA" dirty="0" smtClean="0"/>
              <a:t>Pick-up and Drop-off</a:t>
            </a:r>
            <a:endParaRPr lang="en-CA" dirty="0"/>
          </a:p>
        </p:txBody>
      </p:sp>
      <p:sp>
        <p:nvSpPr>
          <p:cNvPr id="3" name="Content Placeholder 2"/>
          <p:cNvSpPr>
            <a:spLocks noGrp="1"/>
          </p:cNvSpPr>
          <p:nvPr>
            <p:ph idx="1"/>
          </p:nvPr>
        </p:nvSpPr>
        <p:spPr>
          <a:xfrm>
            <a:off x="457200" y="1295400"/>
            <a:ext cx="8229600" cy="4830763"/>
          </a:xfrm>
        </p:spPr>
        <p:txBody>
          <a:bodyPr/>
          <a:lstStyle/>
          <a:p>
            <a:r>
              <a:rPr lang="en-US" sz="2000" dirty="0" smtClean="0"/>
              <a:t>Increased strain will occur on ALL space and may impact on students feeling of well being during the day</a:t>
            </a:r>
          </a:p>
          <a:p>
            <a:r>
              <a:rPr lang="en-US" sz="2000" dirty="0" smtClean="0"/>
              <a:t>Building will not address strain on all other components of school life</a:t>
            </a:r>
          </a:p>
          <a:p>
            <a:r>
              <a:rPr lang="en-US" sz="2000" dirty="0" smtClean="0"/>
              <a:t>The increased traffic in and around the school will lead to unsafe congestion of cars, further the need for several more parent volunteers, additional signage and community/resident support to make school pick up and drop off children safe. As it stands now pick up drop off poses safety concerns</a:t>
            </a:r>
          </a:p>
          <a:p>
            <a:r>
              <a:rPr lang="en-US" sz="2000" dirty="0" smtClean="0"/>
              <a:t>Issues regarding where children gather, line up and enter must be resolved</a:t>
            </a:r>
          </a:p>
          <a:p>
            <a:r>
              <a:rPr lang="en-US" sz="2000" dirty="0" smtClean="0"/>
              <a:t>The current KG playground is not large enough to hold the number of incoming students in the morning and teachers must work out a play schedule</a:t>
            </a:r>
          </a:p>
          <a:p>
            <a:r>
              <a:rPr lang="en-US" sz="2000" dirty="0" smtClean="0"/>
              <a:t>Adding KG children to the large yard? Where? The current large play scape cannot be utilized by KG children during school hours-it is too high</a:t>
            </a:r>
          </a:p>
          <a:p>
            <a:r>
              <a:rPr lang="en-US" sz="2000" dirty="0" smtClean="0"/>
              <a:t>The teachers would need to work out a schedule for all classes to play in the small yard during alternate times of the day</a:t>
            </a:r>
          </a:p>
          <a:p>
            <a:endParaRPr lang="en-CA" dirty="0" smtClean="0"/>
          </a:p>
          <a:p>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28</a:t>
            </a:fld>
            <a:endParaRPr lang="en-C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ln>
            <a:solidFill>
              <a:schemeClr val="accent1"/>
            </a:solidFill>
          </a:ln>
        </p:spPr>
        <p:txBody>
          <a:bodyPr/>
          <a:lstStyle/>
          <a:p>
            <a:r>
              <a:rPr lang="en-CA" sz="3400" dirty="0" smtClean="0">
                <a:solidFill>
                  <a:schemeClr val="accent2"/>
                </a:solidFill>
              </a:rPr>
              <a:t>Boundary Changes w/o Grandfathering: Pros</a:t>
            </a:r>
            <a:endParaRPr lang="en-US" sz="3400" dirty="0" smtClean="0"/>
          </a:p>
        </p:txBody>
      </p:sp>
      <p:sp>
        <p:nvSpPr>
          <p:cNvPr id="25602" name="Content Placeholder 2"/>
          <p:cNvSpPr>
            <a:spLocks noGrp="1"/>
          </p:cNvSpPr>
          <p:nvPr>
            <p:ph idx="1"/>
          </p:nvPr>
        </p:nvSpPr>
        <p:spPr>
          <a:xfrm>
            <a:off x="457200" y="1600200"/>
            <a:ext cx="8229600" cy="4602163"/>
          </a:xfrm>
        </p:spPr>
        <p:txBody>
          <a:bodyPr/>
          <a:lstStyle/>
          <a:p>
            <a:pPr marL="609600" indent="-609600"/>
            <a:r>
              <a:rPr lang="en-US" sz="2800" dirty="0" smtClean="0"/>
              <a:t>Immediately decrease strain on Allenby’s common facilities including:</a:t>
            </a:r>
          </a:p>
          <a:p>
            <a:pPr marL="1371600" lvl="2" indent="-457200">
              <a:buFont typeface="Arial" charset="0"/>
              <a:buAutoNum type="arabicPeriod"/>
            </a:pPr>
            <a:r>
              <a:rPr lang="en-US" sz="2800" dirty="0" smtClean="0"/>
              <a:t>“Green” space</a:t>
            </a:r>
          </a:p>
          <a:p>
            <a:pPr marL="1371600" lvl="2" indent="-457200">
              <a:buFont typeface="Arial" charset="0"/>
              <a:buAutoNum type="arabicPeriod"/>
            </a:pPr>
            <a:r>
              <a:rPr lang="en-US" sz="2800" dirty="0" smtClean="0"/>
              <a:t>Cafeteria</a:t>
            </a:r>
          </a:p>
          <a:p>
            <a:pPr marL="1371600" lvl="2" indent="-457200">
              <a:buFont typeface="Arial" charset="0"/>
              <a:buAutoNum type="arabicPeriod"/>
            </a:pPr>
            <a:r>
              <a:rPr lang="en-US" sz="2800" dirty="0" smtClean="0"/>
              <a:t>Gym</a:t>
            </a:r>
          </a:p>
          <a:p>
            <a:pPr marL="1371600" lvl="2" indent="-457200">
              <a:buFont typeface="Arial" charset="0"/>
              <a:buAutoNum type="arabicPeriod"/>
            </a:pPr>
            <a:r>
              <a:rPr lang="en-US" sz="2800" dirty="0" smtClean="0"/>
              <a:t>Pool</a:t>
            </a:r>
          </a:p>
          <a:p>
            <a:pPr marL="1371600" lvl="2" indent="-457200">
              <a:buFont typeface="Arial" charset="0"/>
              <a:buAutoNum type="arabicPeriod"/>
            </a:pPr>
            <a:r>
              <a:rPr lang="en-US" sz="2800" dirty="0" smtClean="0"/>
              <a:t>Bathrooms</a:t>
            </a:r>
          </a:p>
          <a:p>
            <a:pPr marL="1371600" lvl="2" indent="-457200">
              <a:buFont typeface="Arial" charset="0"/>
              <a:buAutoNum type="arabicPeriod"/>
            </a:pPr>
            <a:r>
              <a:rPr lang="en-CA" sz="2800" dirty="0" smtClean="0"/>
              <a:t>Hallways/Stairways</a:t>
            </a:r>
            <a:endParaRPr lang="en-US" sz="2800" dirty="0" smtClean="0"/>
          </a:p>
          <a:p>
            <a:pPr marL="609600" indent="-609600"/>
            <a:endParaRPr lang="en-US"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29</a:t>
            </a:fld>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Recap of March 27th Meeting</a:t>
            </a:r>
            <a:r>
              <a:rPr lang="en-CA" dirty="0" smtClean="0"/>
              <a:t> </a:t>
            </a:r>
            <a:endParaRPr lang="en-CA" dirty="0">
              <a:solidFill>
                <a:schemeClr val="accent2"/>
              </a:solidFill>
            </a:endParaRPr>
          </a:p>
        </p:txBody>
      </p:sp>
      <p:sp>
        <p:nvSpPr>
          <p:cNvPr id="16386" name="Content Placeholder 3"/>
          <p:cNvSpPr>
            <a:spLocks noGrp="1"/>
          </p:cNvSpPr>
          <p:nvPr>
            <p:ph idx="1"/>
          </p:nvPr>
        </p:nvSpPr>
        <p:spPr/>
        <p:txBody>
          <a:bodyPr/>
          <a:lstStyle/>
          <a:p>
            <a:r>
              <a:rPr lang="en-CA" dirty="0" smtClean="0"/>
              <a:t>167 </a:t>
            </a:r>
            <a:r>
              <a:rPr lang="en-CA" i="1" dirty="0" smtClean="0"/>
              <a:t>individuals</a:t>
            </a:r>
            <a:r>
              <a:rPr lang="en-CA" dirty="0" smtClean="0"/>
              <a:t> signed in.  Some households may have signed in as one person.</a:t>
            </a:r>
          </a:p>
          <a:p>
            <a:r>
              <a:rPr lang="en-CA" dirty="0" smtClean="0"/>
              <a:t>Attendees were asked to ensure there was 1 ‘vote’ per household as to preferred options.</a:t>
            </a:r>
          </a:p>
          <a:p>
            <a:r>
              <a:rPr lang="en-CA" dirty="0" smtClean="0"/>
              <a:t>A presentation was given by the Space Committee on data analysis to date. </a:t>
            </a:r>
          </a:p>
          <a:p>
            <a:r>
              <a:rPr lang="en-CA" dirty="0"/>
              <a:t>O</a:t>
            </a:r>
            <a:r>
              <a:rPr lang="en-CA" dirty="0" smtClean="0"/>
              <a:t>ptions were presented at end of meeting.</a:t>
            </a:r>
          </a:p>
          <a:p>
            <a:r>
              <a:rPr lang="en-CA" dirty="0" smtClean="0"/>
              <a:t>Each household ‘voted’ for preferred options.</a:t>
            </a:r>
          </a:p>
          <a:p>
            <a:pPr marL="0" indent="0" eaLnBrk="1" hangingPunct="1">
              <a:buNone/>
            </a:pPr>
            <a:endParaRPr lang="en-US" sz="31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a:t>
            </a:fld>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What we need to consider: </a:t>
            </a:r>
            <a:br>
              <a:rPr lang="en-CA" dirty="0" smtClean="0">
                <a:solidFill>
                  <a:schemeClr val="accent2"/>
                </a:solidFill>
              </a:rPr>
            </a:br>
            <a:r>
              <a:rPr lang="en-CA" dirty="0" smtClean="0">
                <a:solidFill>
                  <a:schemeClr val="accent2"/>
                </a:solidFill>
              </a:rPr>
              <a:t>Boundary Changes w/ grandfathering</a:t>
            </a:r>
            <a:endParaRPr lang="en-CA" dirty="0">
              <a:solidFill>
                <a:schemeClr val="accent2"/>
              </a:solidFill>
            </a:endParaRPr>
          </a:p>
        </p:txBody>
      </p:sp>
      <p:sp>
        <p:nvSpPr>
          <p:cNvPr id="57346" name="Content Placeholder 2"/>
          <p:cNvSpPr>
            <a:spLocks noGrp="1"/>
          </p:cNvSpPr>
          <p:nvPr>
            <p:ph idx="1"/>
          </p:nvPr>
        </p:nvSpPr>
        <p:spPr>
          <a:xfrm>
            <a:off x="457200" y="1600200"/>
            <a:ext cx="8229600" cy="5500688"/>
          </a:xfrm>
        </p:spPr>
        <p:txBody>
          <a:bodyPr/>
          <a:lstStyle/>
          <a:p>
            <a:pPr marL="0" indent="0" eaLnBrk="1" hangingPunct="1">
              <a:buFont typeface="Arial" charset="0"/>
              <a:buNone/>
            </a:pPr>
            <a:r>
              <a:rPr lang="en-CA" sz="2800" dirty="0" smtClean="0"/>
              <a:t>Strengths:</a:t>
            </a:r>
          </a:p>
          <a:p>
            <a:pPr marL="0" indent="0" eaLnBrk="1" hangingPunct="1"/>
            <a:r>
              <a:rPr lang="en-CA" sz="1800" dirty="0" smtClean="0"/>
              <a:t>Minimal social impact on existing children. Inexpensive/cost effective</a:t>
            </a:r>
            <a:endParaRPr lang="en-US" sz="1800" dirty="0" smtClean="0"/>
          </a:p>
          <a:p>
            <a:pPr marL="0" indent="0" eaLnBrk="1" hangingPunct="1"/>
            <a:r>
              <a:rPr lang="en-CA" sz="1800" dirty="0" smtClean="0"/>
              <a:t>Decrease overall number of students</a:t>
            </a:r>
            <a:endParaRPr lang="en-US" sz="1800" dirty="0" smtClean="0"/>
          </a:p>
          <a:p>
            <a:pPr marL="0" indent="0" eaLnBrk="1" hangingPunct="1"/>
            <a:r>
              <a:rPr lang="en-CA" sz="1800" dirty="0" smtClean="0"/>
              <a:t>Decrease pressure on facilities </a:t>
            </a:r>
            <a:endParaRPr lang="en-US" sz="1800" dirty="0" smtClean="0"/>
          </a:p>
          <a:p>
            <a:pPr marL="0" indent="0" eaLnBrk="1" hangingPunct="1"/>
            <a:r>
              <a:rPr lang="en-CA" sz="1800" dirty="0" smtClean="0"/>
              <a:t>Decrease pressure on green space</a:t>
            </a:r>
            <a:endParaRPr lang="en-US" sz="1800" dirty="0" smtClean="0"/>
          </a:p>
          <a:p>
            <a:pPr marL="0" indent="0" eaLnBrk="1" hangingPunct="1"/>
            <a:r>
              <a:rPr lang="en-CA" sz="1800" dirty="0" smtClean="0"/>
              <a:t>Decrease in traffic problems at drop off and pick up</a:t>
            </a:r>
            <a:endParaRPr lang="en-US" sz="1800" dirty="0" smtClean="0"/>
          </a:p>
          <a:p>
            <a:pPr marL="0" indent="0" eaLnBrk="1" hangingPunct="1"/>
            <a:r>
              <a:rPr lang="en-CA" sz="1800" dirty="0" smtClean="0"/>
              <a:t>Alleviate safety concerns caused by overcrowding</a:t>
            </a:r>
            <a:endParaRPr lang="en-US" sz="1800" dirty="0" smtClean="0"/>
          </a:p>
          <a:p>
            <a:pPr marL="0" indent="0" eaLnBrk="1" hangingPunct="1"/>
            <a:r>
              <a:rPr lang="en-CA" sz="1800" dirty="0" smtClean="0"/>
              <a:t>Will allow continuation of enrichment/music room/daycare and other programming with fewer a la carte programs (in the mid term as grandfathered students graduate)</a:t>
            </a:r>
            <a:endParaRPr lang="en-US" sz="1800" dirty="0" smtClean="0"/>
          </a:p>
          <a:p>
            <a:pPr marL="0" indent="0" eaLnBrk="1" hangingPunct="1"/>
            <a:r>
              <a:rPr lang="en-CA" sz="1800" dirty="0" smtClean="0"/>
              <a:t>Potentially shorter commute for some students to new school</a:t>
            </a:r>
            <a:endParaRPr lang="en-US" sz="1800" dirty="0" smtClean="0"/>
          </a:p>
          <a:p>
            <a:pPr marL="0" indent="0" eaLnBrk="1" hangingPunct="1"/>
            <a:r>
              <a:rPr lang="en-CA" sz="1800" dirty="0" smtClean="0"/>
              <a:t>Longer-term solution for a school that was already overcapacity before FDK (will also address general overcrowding)</a:t>
            </a:r>
            <a:endParaRPr lang="en-US" sz="1800" dirty="0" smtClean="0"/>
          </a:p>
          <a:p>
            <a:pPr marL="0" indent="0" eaLnBrk="1" hangingPunct="1"/>
            <a:r>
              <a:rPr lang="en-CA" sz="1800" dirty="0" smtClean="0"/>
              <a:t>Minimize impact of real estate developments at Yonge and Eglinton.</a:t>
            </a:r>
            <a:endParaRPr lang="en-US" sz="1800" dirty="0" smtClean="0"/>
          </a:p>
          <a:p>
            <a:pPr marL="0" indent="0" eaLnBrk="1" hangingPunct="1"/>
            <a:r>
              <a:rPr lang="en-CA" sz="1800" dirty="0" smtClean="0"/>
              <a:t>Can be implemented quickly</a:t>
            </a:r>
            <a:endParaRPr lang="en-US" sz="1800" dirty="0" smtClean="0"/>
          </a:p>
          <a:p>
            <a:pPr marL="0" indent="0" eaLnBrk="1" hangingPunct="1">
              <a:buFont typeface="Arial" charset="0"/>
              <a:buNone/>
            </a:pPr>
            <a:endParaRPr lang="en-US" sz="28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30</a:t>
            </a:fld>
            <a:endParaRPr lang="en-C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What we need to consider: </a:t>
            </a:r>
            <a:br>
              <a:rPr lang="en-CA" dirty="0" smtClean="0">
                <a:solidFill>
                  <a:schemeClr val="accent2"/>
                </a:solidFill>
              </a:rPr>
            </a:br>
            <a:r>
              <a:rPr lang="en-CA" dirty="0" smtClean="0">
                <a:solidFill>
                  <a:schemeClr val="accent2"/>
                </a:solidFill>
              </a:rPr>
              <a:t>Boundary Changes w/ grandfathering</a:t>
            </a:r>
            <a:endParaRPr lang="en-CA" dirty="0">
              <a:solidFill>
                <a:schemeClr val="accent2"/>
              </a:solidFill>
            </a:endParaRPr>
          </a:p>
        </p:txBody>
      </p:sp>
      <p:sp>
        <p:nvSpPr>
          <p:cNvPr id="3" name="Content Placeholder 2"/>
          <p:cNvSpPr>
            <a:spLocks noGrp="1"/>
          </p:cNvSpPr>
          <p:nvPr>
            <p:ph idx="1"/>
          </p:nvPr>
        </p:nvSpPr>
        <p:spPr>
          <a:xfrm>
            <a:off x="457200" y="1600200"/>
            <a:ext cx="8229600" cy="5500688"/>
          </a:xfrm>
        </p:spPr>
        <p:txBody>
          <a:bodyPr rtlCol="0">
            <a:noAutofit/>
          </a:bodyPr>
          <a:lstStyle/>
          <a:p>
            <a:pPr marL="0" indent="0" eaLnBrk="1" fontAlgn="auto" hangingPunct="1">
              <a:spcAft>
                <a:spcPts val="0"/>
              </a:spcAft>
              <a:buFont typeface="Arial" pitchFamily="34" charset="0"/>
              <a:buNone/>
              <a:defRPr/>
            </a:pPr>
            <a:r>
              <a:rPr lang="en-CA" sz="2800" dirty="0" smtClean="0"/>
              <a:t>Weaknesses:</a:t>
            </a:r>
          </a:p>
          <a:p>
            <a:pPr eaLnBrk="1" fontAlgn="auto" hangingPunct="1">
              <a:spcAft>
                <a:spcPts val="0"/>
              </a:spcAft>
              <a:buFont typeface="Arial" pitchFamily="34" charset="0"/>
              <a:buChar char="•"/>
              <a:defRPr/>
            </a:pPr>
            <a:r>
              <a:rPr lang="en-CA" sz="2400" dirty="0"/>
              <a:t>May not be a stand-alone solution (at least in the short-term) </a:t>
            </a:r>
            <a:endParaRPr lang="en-US" sz="2400" dirty="0"/>
          </a:p>
          <a:p>
            <a:pPr eaLnBrk="1" fontAlgn="auto" hangingPunct="1">
              <a:spcAft>
                <a:spcPts val="0"/>
              </a:spcAft>
              <a:buFont typeface="Arial" pitchFamily="34" charset="0"/>
              <a:buChar char="•"/>
              <a:defRPr/>
            </a:pPr>
            <a:r>
              <a:rPr lang="en-CA" sz="2400" dirty="0"/>
              <a:t>May have minimal impact / boundary adjustment might have to be big to free desired space</a:t>
            </a:r>
            <a:r>
              <a:rPr lang="en-CA" sz="2400" dirty="0" smtClean="0"/>
              <a:t>.</a:t>
            </a:r>
            <a:endParaRPr lang="en-US" sz="2400" dirty="0"/>
          </a:p>
          <a:p>
            <a:pPr eaLnBrk="1" fontAlgn="auto" hangingPunct="1">
              <a:spcAft>
                <a:spcPts val="0"/>
              </a:spcAft>
              <a:buFont typeface="Arial" pitchFamily="34" charset="0"/>
              <a:buChar char="•"/>
              <a:defRPr/>
            </a:pPr>
            <a:r>
              <a:rPr lang="en-CA" sz="2400" dirty="0"/>
              <a:t>Potentially longer commute for some kids</a:t>
            </a:r>
            <a:r>
              <a:rPr lang="en-CA" sz="2400" dirty="0" smtClean="0"/>
              <a:t>.</a:t>
            </a:r>
            <a:endParaRPr lang="en-US" sz="2400" dirty="0"/>
          </a:p>
          <a:p>
            <a:pPr eaLnBrk="1" fontAlgn="auto" hangingPunct="1">
              <a:spcAft>
                <a:spcPts val="0"/>
              </a:spcAft>
              <a:buFont typeface="Arial" pitchFamily="34" charset="0"/>
              <a:buChar char="•"/>
              <a:defRPr/>
            </a:pPr>
            <a:r>
              <a:rPr lang="en-CA" sz="2400" dirty="0"/>
              <a:t>Social impact on children</a:t>
            </a:r>
            <a:r>
              <a:rPr lang="en-CA" sz="2400" dirty="0" smtClean="0"/>
              <a:t>.</a:t>
            </a:r>
            <a:endParaRPr lang="en-US" sz="2400" dirty="0"/>
          </a:p>
          <a:p>
            <a:pPr eaLnBrk="1" fontAlgn="auto" hangingPunct="1">
              <a:spcAft>
                <a:spcPts val="0"/>
              </a:spcAft>
              <a:buFont typeface="Arial" pitchFamily="34" charset="0"/>
              <a:buChar char="•"/>
              <a:defRPr/>
            </a:pPr>
            <a:r>
              <a:rPr lang="en-CA" sz="2400" dirty="0"/>
              <a:t>Property values</a:t>
            </a:r>
            <a:r>
              <a:rPr lang="en-CA" sz="2400" dirty="0" smtClean="0"/>
              <a:t>.</a:t>
            </a:r>
            <a:endParaRPr lang="en-US" sz="2400" dirty="0"/>
          </a:p>
          <a:p>
            <a:pPr eaLnBrk="1" fontAlgn="auto" hangingPunct="1">
              <a:spcAft>
                <a:spcPts val="0"/>
              </a:spcAft>
              <a:buFont typeface="Arial" pitchFamily="34" charset="0"/>
              <a:buChar char="•"/>
              <a:defRPr/>
            </a:pPr>
            <a:r>
              <a:rPr lang="en-CA" sz="2400" dirty="0"/>
              <a:t>English/French inequality if boundaries adjusted unequally</a:t>
            </a:r>
            <a:r>
              <a:rPr lang="en-CA" sz="2400" dirty="0" smtClean="0"/>
              <a:t>.</a:t>
            </a:r>
            <a:endParaRPr lang="en-US" sz="2400" dirty="0"/>
          </a:p>
          <a:p>
            <a:pPr eaLnBrk="1" fontAlgn="auto" hangingPunct="1">
              <a:spcAft>
                <a:spcPts val="0"/>
              </a:spcAft>
              <a:buFont typeface="Arial" pitchFamily="34" charset="0"/>
              <a:buChar char="•"/>
              <a:defRPr/>
            </a:pPr>
            <a:r>
              <a:rPr lang="en-CA" sz="2400" dirty="0"/>
              <a:t>“Community uproar”</a:t>
            </a:r>
            <a:r>
              <a:rPr lang="en-US" sz="2400" dirty="0"/>
              <a:t> </a:t>
            </a:r>
            <a:endParaRPr lang="en-CA" sz="2400" dirty="0" smtClean="0"/>
          </a:p>
          <a:p>
            <a:pPr marL="0" indent="0" eaLnBrk="1" fontAlgn="auto" hangingPunct="1">
              <a:spcAft>
                <a:spcPts val="0"/>
              </a:spcAft>
              <a:buFont typeface="Arial" pitchFamily="34" charset="0"/>
              <a:buNone/>
              <a:defRPr/>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31</a:t>
            </a:fld>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a:ln>
            <a:solidFill>
              <a:schemeClr val="accent1"/>
            </a:solidFill>
          </a:ln>
        </p:spPr>
        <p:txBody>
          <a:bodyPr/>
          <a:lstStyle/>
          <a:p>
            <a:r>
              <a:rPr lang="en-CA" sz="3400" dirty="0" smtClean="0">
                <a:solidFill>
                  <a:schemeClr val="accent2"/>
                </a:solidFill>
              </a:rPr>
              <a:t>Boundary Changes w/o Grandfathering: Pros</a:t>
            </a:r>
            <a:endParaRPr lang="en-US" sz="3400" dirty="0" smtClean="0"/>
          </a:p>
        </p:txBody>
      </p:sp>
      <p:sp>
        <p:nvSpPr>
          <p:cNvPr id="26626" name="Content Placeholder 2"/>
          <p:cNvSpPr>
            <a:spLocks noGrp="1"/>
          </p:cNvSpPr>
          <p:nvPr>
            <p:ph idx="4294967295"/>
          </p:nvPr>
        </p:nvSpPr>
        <p:spPr>
          <a:xfrm>
            <a:off x="457200" y="1600200"/>
            <a:ext cx="8229600" cy="4602163"/>
          </a:xfrm>
        </p:spPr>
        <p:txBody>
          <a:bodyPr/>
          <a:lstStyle/>
          <a:p>
            <a:pPr marL="609600" indent="-609600">
              <a:spcBef>
                <a:spcPct val="0"/>
              </a:spcBef>
            </a:pPr>
            <a:r>
              <a:rPr lang="en-US" sz="3000" dirty="0" smtClean="0"/>
              <a:t>Decrease traffic issues at drop off and pick up </a:t>
            </a:r>
          </a:p>
          <a:p>
            <a:pPr marL="609600" indent="-609600">
              <a:spcBef>
                <a:spcPct val="0"/>
              </a:spcBef>
            </a:pPr>
            <a:r>
              <a:rPr lang="en-CA" sz="3000" dirty="0" smtClean="0"/>
              <a:t>Allow continuation of enrichment programs and full size music room</a:t>
            </a:r>
          </a:p>
          <a:p>
            <a:pPr marL="609600" indent="-609600">
              <a:spcBef>
                <a:spcPct val="0"/>
              </a:spcBef>
            </a:pPr>
            <a:r>
              <a:rPr lang="en-CA" sz="3000" dirty="0" smtClean="0"/>
              <a:t>Allow additional programming </a:t>
            </a:r>
          </a:p>
          <a:p>
            <a:pPr marL="609600" indent="-609600">
              <a:spcBef>
                <a:spcPct val="0"/>
              </a:spcBef>
            </a:pPr>
            <a:r>
              <a:rPr lang="en-US" sz="2800" dirty="0" smtClean="0"/>
              <a:t>Avoids the need to repurpose space occupied by Allenby Daycare</a:t>
            </a:r>
            <a:endParaRPr lang="en-CA" sz="3000" dirty="0" smtClean="0"/>
          </a:p>
          <a:p>
            <a:pPr marL="609600" indent="-609600">
              <a:spcBef>
                <a:spcPct val="0"/>
              </a:spcBef>
            </a:pPr>
            <a:r>
              <a:rPr lang="en-CA" sz="3000" dirty="0" smtClean="0"/>
              <a:t>Minimize or eliminate a-la-carte programs </a:t>
            </a:r>
            <a:endParaRPr lang="en-US" sz="3000" dirty="0" smtClean="0"/>
          </a:p>
          <a:p>
            <a:pPr marL="609600" indent="-609600"/>
            <a:endParaRPr lang="en-US" sz="3000" dirty="0" smtClean="0"/>
          </a:p>
        </p:txBody>
      </p:sp>
      <p:sp>
        <p:nvSpPr>
          <p:cNvPr id="4" name="Slide Number Placeholder 3"/>
          <p:cNvSpPr>
            <a:spLocks noGrp="1"/>
          </p:cNvSpPr>
          <p:nvPr>
            <p:ph type="sldNum" sz="quarter" idx="12"/>
          </p:nvPr>
        </p:nvSpPr>
        <p:spPr/>
        <p:txBody>
          <a:bodyPr/>
          <a:lstStyle/>
          <a:p>
            <a:pPr>
              <a:defRPr/>
            </a:pPr>
            <a:fld id="{CB7234BC-1592-49A5-A6E6-8FC9B3C61A9E}" type="slidenum">
              <a:rPr lang="en-CA" smtClean="0"/>
              <a:pPr>
                <a:defRPr/>
              </a:pPr>
              <a:t>32</a:t>
            </a:fld>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ln>
            <a:solidFill>
              <a:schemeClr val="accent1"/>
            </a:solidFill>
          </a:ln>
        </p:spPr>
        <p:txBody>
          <a:bodyPr/>
          <a:lstStyle/>
          <a:p>
            <a:r>
              <a:rPr lang="en-CA" dirty="0" smtClean="0">
                <a:solidFill>
                  <a:schemeClr val="accent2"/>
                </a:solidFill>
              </a:rPr>
              <a:t> </a:t>
            </a:r>
            <a:r>
              <a:rPr lang="en-CA" sz="3300" dirty="0" smtClean="0">
                <a:solidFill>
                  <a:schemeClr val="accent2"/>
                </a:solidFill>
              </a:rPr>
              <a:t>Boundary Changes w/o Grandfathering: Cons</a:t>
            </a:r>
            <a:endParaRPr lang="en-US" sz="3300" dirty="0" smtClean="0"/>
          </a:p>
        </p:txBody>
      </p:sp>
      <p:sp>
        <p:nvSpPr>
          <p:cNvPr id="27650" name="Content Placeholder 2"/>
          <p:cNvSpPr>
            <a:spLocks noGrp="1"/>
          </p:cNvSpPr>
          <p:nvPr>
            <p:ph idx="1"/>
          </p:nvPr>
        </p:nvSpPr>
        <p:spPr/>
        <p:txBody>
          <a:bodyPr/>
          <a:lstStyle/>
          <a:p>
            <a:r>
              <a:rPr lang="en-US" sz="2800" dirty="0" smtClean="0"/>
              <a:t>Huge social impact on moving children to new school</a:t>
            </a:r>
          </a:p>
          <a:p>
            <a:r>
              <a:rPr lang="en-US" sz="2800" dirty="0" smtClean="0"/>
              <a:t>Would likely cover large area to achieve intended reduction of population</a:t>
            </a:r>
          </a:p>
          <a:p>
            <a:r>
              <a:rPr lang="en-CA" sz="2800" dirty="0" smtClean="0"/>
              <a:t>“Community Uproar”</a:t>
            </a:r>
            <a:r>
              <a:rPr lang="en-US" sz="2800" dirty="0" smtClean="0"/>
              <a:t> if new school is not considered equal caliber</a:t>
            </a:r>
          </a:p>
          <a:p>
            <a:r>
              <a:rPr lang="en-US" sz="2800" dirty="0" smtClean="0"/>
              <a:t>Since neighboring schools are unlikely able to absorb additional students, such schools may require a build, thereby making a build at Allenby very unlikely</a:t>
            </a:r>
          </a:p>
          <a:p>
            <a:endParaRPr lang="en-US" sz="2800" dirty="0" smtClean="0"/>
          </a:p>
          <a:p>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33</a:t>
            </a:fld>
            <a:endParaRPr lang="en-C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normAutofit/>
          </a:bodyPr>
          <a:lstStyle/>
          <a:p>
            <a:pPr eaLnBrk="1" hangingPunct="1">
              <a:defRPr/>
            </a:pPr>
            <a:r>
              <a:rPr lang="en-CA" sz="3600" dirty="0" smtClean="0">
                <a:solidFill>
                  <a:schemeClr val="accent2"/>
                </a:solidFill>
              </a:rPr>
              <a:t>Boundary Changes w/Grandfathering: Pros</a:t>
            </a:r>
          </a:p>
        </p:txBody>
      </p:sp>
      <p:sp>
        <p:nvSpPr>
          <p:cNvPr id="28674" name="Content Placeholder 2"/>
          <p:cNvSpPr>
            <a:spLocks noGrp="1"/>
          </p:cNvSpPr>
          <p:nvPr>
            <p:ph idx="1"/>
          </p:nvPr>
        </p:nvSpPr>
        <p:spPr>
          <a:xfrm>
            <a:off x="457200" y="1600200"/>
            <a:ext cx="8229600" cy="4648200"/>
          </a:xfrm>
        </p:spPr>
        <p:txBody>
          <a:bodyPr/>
          <a:lstStyle/>
          <a:p>
            <a:pPr marL="0" indent="0" eaLnBrk="1" hangingPunct="1"/>
            <a:r>
              <a:rPr lang="en-CA" sz="2800" dirty="0" smtClean="0"/>
              <a:t>Minimal social impact on existing children</a:t>
            </a:r>
          </a:p>
          <a:p>
            <a:pPr marL="0" indent="0" eaLnBrk="1" hangingPunct="1"/>
            <a:r>
              <a:rPr lang="en-CA" sz="2800" dirty="0" smtClean="0"/>
              <a:t>Inexpensive/cost effective</a:t>
            </a:r>
            <a:endParaRPr lang="en-US" sz="2800" dirty="0" smtClean="0"/>
          </a:p>
          <a:p>
            <a:pPr marL="0" indent="0" eaLnBrk="1" hangingPunct="1"/>
            <a:r>
              <a:rPr lang="en-CA" sz="2800" dirty="0" smtClean="0"/>
              <a:t>In longer-term will decrease:</a:t>
            </a:r>
          </a:p>
          <a:p>
            <a:pPr lvl="1" eaLnBrk="1" hangingPunct="1"/>
            <a:r>
              <a:rPr lang="en-CA" dirty="0" smtClean="0"/>
              <a:t>Overcrowding </a:t>
            </a:r>
            <a:endParaRPr lang="en-US" dirty="0" smtClean="0"/>
          </a:p>
          <a:p>
            <a:pPr lvl="1" eaLnBrk="1" hangingPunct="1"/>
            <a:r>
              <a:rPr lang="en-CA" dirty="0" smtClean="0"/>
              <a:t>Pressure on facilities and common areas (i.e. gym, pool, cafeteria)</a:t>
            </a:r>
            <a:endParaRPr lang="en-US" dirty="0" smtClean="0"/>
          </a:p>
          <a:p>
            <a:pPr lvl="1" eaLnBrk="1" hangingPunct="1"/>
            <a:r>
              <a:rPr lang="en-CA" dirty="0" smtClean="0"/>
              <a:t>Pressure on green space </a:t>
            </a:r>
            <a:endParaRPr lang="en-US" dirty="0" smtClean="0"/>
          </a:p>
          <a:p>
            <a:pPr lvl="1" eaLnBrk="1" hangingPunct="1"/>
            <a:r>
              <a:rPr lang="en-CA" dirty="0" smtClean="0"/>
              <a:t>Traffic problems at drop off and pick up </a:t>
            </a:r>
            <a:endParaRPr lang="en-US" dirty="0" smtClean="0"/>
          </a:p>
          <a:p>
            <a:pPr lvl="1" eaLnBrk="1" hangingPunct="1"/>
            <a:r>
              <a:rPr lang="en-CA" dirty="0" smtClean="0"/>
              <a:t>Impact of safety concerns caused by overcrowding </a:t>
            </a:r>
            <a:endParaRPr lang="en-US" dirty="0" smtClean="0"/>
          </a:p>
          <a:p>
            <a:pPr marL="0" indent="0" eaLnBrk="1" hangingPunct="1">
              <a:buFont typeface="Arial" charset="0"/>
              <a:buNone/>
            </a:pPr>
            <a:endParaRPr lang="en-US" sz="28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34</a:t>
            </a:fld>
            <a:endParaRPr lang="en-C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ln>
            <a:solidFill>
              <a:schemeClr val="accent1">
                <a:shade val="50000"/>
              </a:schemeClr>
            </a:solidFill>
          </a:ln>
        </p:spPr>
        <p:txBody>
          <a:bodyPr>
            <a:normAutofit/>
          </a:bodyPr>
          <a:lstStyle/>
          <a:p>
            <a:pPr eaLnBrk="1" hangingPunct="1">
              <a:defRPr/>
            </a:pPr>
            <a:r>
              <a:rPr lang="en-CA" sz="3600" dirty="0" smtClean="0">
                <a:solidFill>
                  <a:schemeClr val="accent2"/>
                </a:solidFill>
              </a:rPr>
              <a:t>Boundary Changes w/Grandfathering: Pros</a:t>
            </a:r>
          </a:p>
        </p:txBody>
      </p:sp>
      <p:sp>
        <p:nvSpPr>
          <p:cNvPr id="30722" name="Content Placeholder 2"/>
          <p:cNvSpPr>
            <a:spLocks noGrp="1"/>
          </p:cNvSpPr>
          <p:nvPr>
            <p:ph idx="4294967295"/>
          </p:nvPr>
        </p:nvSpPr>
        <p:spPr>
          <a:xfrm>
            <a:off x="457200" y="1600200"/>
            <a:ext cx="8229600" cy="4648200"/>
          </a:xfrm>
        </p:spPr>
        <p:txBody>
          <a:bodyPr/>
          <a:lstStyle/>
          <a:p>
            <a:pPr marL="0" indent="0" eaLnBrk="1" hangingPunct="1"/>
            <a:r>
              <a:rPr lang="en-CA" sz="3000" dirty="0" smtClean="0"/>
              <a:t>Will allow continuation of enrichment/music room/daycare and other programming with fewer a la carte programs (in the mid term as grandfathered students graduate)</a:t>
            </a:r>
            <a:endParaRPr lang="en-US" sz="3000" dirty="0" smtClean="0"/>
          </a:p>
          <a:p>
            <a:pPr marL="0" indent="0" eaLnBrk="1" hangingPunct="1"/>
            <a:r>
              <a:rPr lang="en-CA" sz="3000" dirty="0" smtClean="0"/>
              <a:t>Potentially shorter commute for some students to new school</a:t>
            </a:r>
            <a:endParaRPr lang="en-US" sz="3000" dirty="0" smtClean="0"/>
          </a:p>
          <a:p>
            <a:pPr marL="0" indent="0" eaLnBrk="1" hangingPunct="1"/>
            <a:r>
              <a:rPr lang="en-CA" sz="3000" dirty="0" smtClean="0"/>
              <a:t>Minimize impact of real estate developments at Yonge and Eglinton</a:t>
            </a:r>
            <a:endParaRPr lang="en-US" sz="3000" dirty="0" smtClean="0"/>
          </a:p>
          <a:p>
            <a:pPr marL="0" indent="0" eaLnBrk="1" hangingPunct="1"/>
            <a:r>
              <a:rPr lang="en-CA" sz="3000" dirty="0" smtClean="0"/>
              <a:t>Can be implemented quickly</a:t>
            </a:r>
            <a:endParaRPr lang="en-US" sz="3000" dirty="0" smtClean="0"/>
          </a:p>
          <a:p>
            <a:pPr marL="0" indent="0" eaLnBrk="1" hangingPunct="1">
              <a:buFont typeface="Arial" charset="0"/>
              <a:buNone/>
            </a:pPr>
            <a:endParaRPr lang="en-US" sz="30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CB7234BC-1592-49A5-A6E6-8FC9B3C61A9E}" type="slidenum">
              <a:rPr lang="en-CA" smtClean="0"/>
              <a:pPr>
                <a:defRPr/>
              </a:pPr>
              <a:t>35</a:t>
            </a:fld>
            <a:endParaRPr lang="en-C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normAutofit/>
          </a:bodyPr>
          <a:lstStyle/>
          <a:p>
            <a:pPr eaLnBrk="1" hangingPunct="1">
              <a:defRPr/>
            </a:pPr>
            <a:r>
              <a:rPr lang="en-CA" sz="3500" dirty="0" smtClean="0">
                <a:solidFill>
                  <a:schemeClr val="accent2"/>
                </a:solidFill>
              </a:rPr>
              <a:t>Boundary Changes w/Grandfathering: Cons</a:t>
            </a:r>
          </a:p>
        </p:txBody>
      </p:sp>
      <p:sp>
        <p:nvSpPr>
          <p:cNvPr id="32770" name="Content Placeholder 2"/>
          <p:cNvSpPr>
            <a:spLocks noGrp="1"/>
          </p:cNvSpPr>
          <p:nvPr>
            <p:ph idx="1"/>
          </p:nvPr>
        </p:nvSpPr>
        <p:spPr>
          <a:xfrm>
            <a:off x="457200" y="1600200"/>
            <a:ext cx="8229600" cy="4495800"/>
          </a:xfrm>
        </p:spPr>
        <p:txBody>
          <a:bodyPr/>
          <a:lstStyle/>
          <a:p>
            <a:pPr marL="174625" indent="-174625" eaLnBrk="1" hangingPunct="1"/>
            <a:r>
              <a:rPr lang="en-CA" sz="2500" dirty="0" smtClean="0"/>
              <a:t>May not be a stand-alone solution (at least in the short-term) </a:t>
            </a:r>
            <a:endParaRPr lang="en-US" sz="2500" dirty="0" smtClean="0"/>
          </a:p>
          <a:p>
            <a:pPr marL="174625" indent="-174625" eaLnBrk="1" hangingPunct="1"/>
            <a:r>
              <a:rPr lang="en-CA" sz="2500" dirty="0" smtClean="0"/>
              <a:t>May have minimal impact - boundary adjustment might have to be big to free desired space</a:t>
            </a:r>
            <a:endParaRPr lang="en-US" sz="2500" dirty="0" smtClean="0"/>
          </a:p>
          <a:p>
            <a:pPr marL="174625" indent="-174625" eaLnBrk="1" hangingPunct="1"/>
            <a:r>
              <a:rPr lang="en-CA" sz="2500" dirty="0" smtClean="0"/>
              <a:t>Potentially longer commute for some kids – </a:t>
            </a:r>
            <a:endParaRPr lang="en-US" sz="2500" dirty="0" smtClean="0">
              <a:solidFill>
                <a:schemeClr val="hlink"/>
              </a:solidFill>
            </a:endParaRPr>
          </a:p>
          <a:p>
            <a:pPr marL="174625" indent="-174625" eaLnBrk="1" hangingPunct="1"/>
            <a:r>
              <a:rPr lang="en-CA" sz="2500" dirty="0" smtClean="0"/>
              <a:t>Property values</a:t>
            </a:r>
            <a:endParaRPr lang="en-US" sz="2500" dirty="0" smtClean="0"/>
          </a:p>
          <a:p>
            <a:pPr marL="174625" indent="-174625" eaLnBrk="1" hangingPunct="1"/>
            <a:r>
              <a:rPr lang="en-CA" sz="2500" dirty="0" smtClean="0"/>
              <a:t>English/French inequality if boundaries adjusted only for one</a:t>
            </a:r>
            <a:endParaRPr lang="en-US" sz="2500" dirty="0" smtClean="0"/>
          </a:p>
          <a:p>
            <a:pPr marL="174625" indent="-174625" eaLnBrk="1" hangingPunct="1"/>
            <a:r>
              <a:rPr lang="en-CA" sz="2500" dirty="0" smtClean="0"/>
              <a:t>“Community uproar”</a:t>
            </a:r>
            <a:r>
              <a:rPr lang="en-US" sz="2500" dirty="0" smtClean="0"/>
              <a:t> </a:t>
            </a:r>
            <a:endParaRPr lang="en-CA" sz="2500" dirty="0" smtClean="0"/>
          </a:p>
          <a:p>
            <a:pPr marL="174625" indent="-174625" eaLnBrk="1" hangingPunct="1"/>
            <a:endParaRPr lang="en-CA" sz="25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36</a:t>
            </a:fld>
            <a:endParaRPr lang="en-C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Benefit of Music Program</a:t>
            </a:r>
            <a:endParaRPr lang="en-CA" dirty="0">
              <a:solidFill>
                <a:schemeClr val="accent2"/>
              </a:solidFill>
            </a:endParaRP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a:buChar char="•"/>
              <a:defRPr/>
            </a:pPr>
            <a:r>
              <a:rPr lang="en-US" dirty="0" smtClean="0"/>
              <a:t>It </a:t>
            </a:r>
            <a:r>
              <a:rPr lang="en-US" dirty="0"/>
              <a:t>is well documented that children’s intellectual and emotional development is enhanced through study of the arts . Students develop the ability to think creatively and critically (Ontario Curriculum, 2009)</a:t>
            </a:r>
          </a:p>
          <a:p>
            <a:pPr eaLnBrk="1" fontAlgn="auto" hangingPunct="1">
              <a:spcAft>
                <a:spcPts val="0"/>
              </a:spcAft>
              <a:buFont typeface="Arial"/>
              <a:buChar char="•"/>
              <a:defRPr/>
            </a:pPr>
            <a:r>
              <a:rPr lang="en-US" dirty="0" smtClean="0"/>
              <a:t>Promotes </a:t>
            </a:r>
            <a:r>
              <a:rPr lang="en-US" dirty="0"/>
              <a:t>artistic </a:t>
            </a:r>
            <a:r>
              <a:rPr lang="en-US" dirty="0" smtClean="0"/>
              <a:t>literacy</a:t>
            </a:r>
            <a:r>
              <a:rPr lang="en-US" dirty="0"/>
              <a:t> </a:t>
            </a:r>
          </a:p>
          <a:p>
            <a:pPr eaLnBrk="1" fontAlgn="auto" hangingPunct="1">
              <a:spcAft>
                <a:spcPts val="0"/>
              </a:spcAft>
              <a:buFont typeface="Arial"/>
              <a:buChar char="•"/>
              <a:defRPr/>
            </a:pPr>
            <a:r>
              <a:rPr lang="en-US" dirty="0"/>
              <a:t>P</a:t>
            </a:r>
            <a:r>
              <a:rPr lang="en-US" dirty="0" smtClean="0"/>
              <a:t>romotes </a:t>
            </a:r>
            <a:r>
              <a:rPr lang="en-US" dirty="0"/>
              <a:t>risk taking, self awareness, self-</a:t>
            </a:r>
            <a:r>
              <a:rPr lang="en-US" dirty="0" smtClean="0"/>
              <a:t>confidence</a:t>
            </a:r>
            <a:r>
              <a:rPr lang="en-US" dirty="0"/>
              <a:t> </a:t>
            </a:r>
            <a:endParaRPr lang="en-US" dirty="0" smtClean="0"/>
          </a:p>
          <a:p>
            <a:pPr eaLnBrk="1" fontAlgn="auto" hangingPunct="1">
              <a:spcAft>
                <a:spcPts val="0"/>
              </a:spcAft>
              <a:buFont typeface="Arial"/>
              <a:buChar char="•"/>
              <a:defRPr/>
            </a:pPr>
            <a:r>
              <a:rPr lang="en-US" dirty="0"/>
              <a:t>P</a:t>
            </a:r>
            <a:r>
              <a:rPr lang="en-US" dirty="0" smtClean="0"/>
              <a:t>romotes </a:t>
            </a:r>
            <a:r>
              <a:rPr lang="en-US" dirty="0"/>
              <a:t>creative problem solving</a:t>
            </a:r>
          </a:p>
          <a:p>
            <a:pPr eaLnBrk="1" fontAlgn="auto" hangingPunct="1">
              <a:spcAft>
                <a:spcPts val="0"/>
              </a:spcAft>
              <a:buFont typeface="Arial"/>
              <a:buChar char="•"/>
              <a:defRPr/>
            </a:pPr>
            <a:r>
              <a:rPr lang="en-US" dirty="0"/>
              <a:t>E</a:t>
            </a:r>
            <a:r>
              <a:rPr lang="en-US" dirty="0" smtClean="0"/>
              <a:t>ncourages </a:t>
            </a:r>
            <a:r>
              <a:rPr lang="en-US" dirty="0"/>
              <a:t>innovative thinking, spontaneity, intuition, divergent thinking, and improvisation (Ontario Curriculum, 2009)</a:t>
            </a:r>
          </a:p>
          <a:p>
            <a:pPr eaLnBrk="1" fontAlgn="auto" hangingPunct="1">
              <a:spcAft>
                <a:spcPts val="0"/>
              </a:spcAft>
              <a:buFont typeface="Arial"/>
              <a:buChar char="•"/>
              <a:defRPr/>
            </a:pPr>
            <a:r>
              <a:rPr lang="en-US" dirty="0"/>
              <a:t>M</a:t>
            </a:r>
            <a:r>
              <a:rPr lang="en-US" dirty="0" smtClean="0"/>
              <a:t>usic </a:t>
            </a:r>
            <a:r>
              <a:rPr lang="en-US" dirty="0"/>
              <a:t>contributes to the development of listening and cognitive </a:t>
            </a:r>
            <a:r>
              <a:rPr lang="en-US" dirty="0" smtClean="0"/>
              <a:t>skills</a:t>
            </a:r>
            <a:r>
              <a:rPr lang="en-US" dirty="0"/>
              <a:t> </a:t>
            </a:r>
          </a:p>
          <a:p>
            <a:pPr eaLnBrk="1" fontAlgn="auto" hangingPunct="1">
              <a:spcAft>
                <a:spcPts val="0"/>
              </a:spcAft>
              <a:buFont typeface="Arial"/>
              <a:buChar char="•"/>
              <a:defRPr/>
            </a:pPr>
            <a:r>
              <a:rPr lang="en-US" dirty="0"/>
              <a:t>A</a:t>
            </a:r>
            <a:r>
              <a:rPr lang="en-US" dirty="0" smtClean="0"/>
              <a:t>ffects </a:t>
            </a:r>
            <a:r>
              <a:rPr lang="en-US" dirty="0"/>
              <a:t>auditory verbal </a:t>
            </a:r>
            <a:r>
              <a:rPr lang="en-US" dirty="0" smtClean="0"/>
              <a:t>memory</a:t>
            </a: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37</a:t>
            </a:fld>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Overall Workable Options: </a:t>
            </a:r>
            <a:br>
              <a:rPr lang="en-CA" dirty="0" smtClean="0">
                <a:solidFill>
                  <a:schemeClr val="accent2"/>
                </a:solidFill>
              </a:rPr>
            </a:br>
            <a:r>
              <a:rPr lang="en-CA" dirty="0" smtClean="0">
                <a:solidFill>
                  <a:schemeClr val="accent2"/>
                </a:solidFill>
              </a:rPr>
              <a:t>Decision Tree??</a:t>
            </a:r>
            <a:endParaRPr lang="en-CA" dirty="0">
              <a:solidFill>
                <a:schemeClr val="accent2"/>
              </a:solidFill>
            </a:endParaRPr>
          </a:p>
        </p:txBody>
      </p:sp>
      <p:sp>
        <p:nvSpPr>
          <p:cNvPr id="7" name="Flowchart: Alternate Process 6"/>
          <p:cNvSpPr/>
          <p:nvPr/>
        </p:nvSpPr>
        <p:spPr>
          <a:xfrm>
            <a:off x="2771775" y="1700213"/>
            <a:ext cx="1152525" cy="6127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Boundary changes</a:t>
            </a:r>
          </a:p>
        </p:txBody>
      </p:sp>
      <p:sp>
        <p:nvSpPr>
          <p:cNvPr id="8" name="Flowchart: Alternate Process 7"/>
          <p:cNvSpPr/>
          <p:nvPr/>
        </p:nvSpPr>
        <p:spPr>
          <a:xfrm>
            <a:off x="5219700" y="1700213"/>
            <a:ext cx="1296988" cy="6127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No Boundary Changes</a:t>
            </a:r>
          </a:p>
        </p:txBody>
      </p:sp>
      <p:sp>
        <p:nvSpPr>
          <p:cNvPr id="4" name="Flowchart: Alternate Process 3"/>
          <p:cNvSpPr/>
          <p:nvPr/>
        </p:nvSpPr>
        <p:spPr>
          <a:xfrm>
            <a:off x="611188" y="2636838"/>
            <a:ext cx="1439862"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No Grandfathering</a:t>
            </a:r>
          </a:p>
        </p:txBody>
      </p:sp>
      <p:sp>
        <p:nvSpPr>
          <p:cNvPr id="5" name="Flowchart: Alternate Process 4"/>
          <p:cNvSpPr/>
          <p:nvPr/>
        </p:nvSpPr>
        <p:spPr>
          <a:xfrm>
            <a:off x="2663825" y="2636838"/>
            <a:ext cx="1368425"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Grandfathering</a:t>
            </a:r>
          </a:p>
        </p:txBody>
      </p:sp>
      <p:cxnSp>
        <p:nvCxnSpPr>
          <p:cNvPr id="9" name="Straight Arrow Connector 8"/>
          <p:cNvCxnSpPr/>
          <p:nvPr/>
        </p:nvCxnSpPr>
        <p:spPr>
          <a:xfrm flipH="1">
            <a:off x="1547813" y="2133600"/>
            <a:ext cx="1116012"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348038" y="2349500"/>
            <a:ext cx="0" cy="287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Flowchart: Alternate Process 11"/>
          <p:cNvSpPr/>
          <p:nvPr/>
        </p:nvSpPr>
        <p:spPr>
          <a:xfrm>
            <a:off x="4716463" y="2781300"/>
            <a:ext cx="1150937" cy="57626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Build FDK Classrooms</a:t>
            </a:r>
          </a:p>
        </p:txBody>
      </p:sp>
      <p:sp>
        <p:nvSpPr>
          <p:cNvPr id="13" name="Flowchart: Alternate Process 12"/>
          <p:cNvSpPr/>
          <p:nvPr/>
        </p:nvSpPr>
        <p:spPr>
          <a:xfrm>
            <a:off x="6948488" y="2384425"/>
            <a:ext cx="1511300"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Don’t Build FDK Classrooms</a:t>
            </a:r>
          </a:p>
        </p:txBody>
      </p:sp>
      <p:cxnSp>
        <p:nvCxnSpPr>
          <p:cNvPr id="17" name="Straight Arrow Connector 16"/>
          <p:cNvCxnSpPr/>
          <p:nvPr/>
        </p:nvCxnSpPr>
        <p:spPr>
          <a:xfrm>
            <a:off x="6659563" y="2259013"/>
            <a:ext cx="288925" cy="63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Flowchart: Alternate Process 17"/>
          <p:cNvSpPr/>
          <p:nvPr/>
        </p:nvSpPr>
        <p:spPr>
          <a:xfrm>
            <a:off x="2649538" y="3576638"/>
            <a:ext cx="1368425" cy="53816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Portables Temporarily</a:t>
            </a:r>
          </a:p>
        </p:txBody>
      </p:sp>
      <p:cxnSp>
        <p:nvCxnSpPr>
          <p:cNvPr id="20" name="Straight Arrow Connector 19"/>
          <p:cNvCxnSpPr/>
          <p:nvPr/>
        </p:nvCxnSpPr>
        <p:spPr>
          <a:xfrm>
            <a:off x="3276600" y="3213100"/>
            <a:ext cx="0" cy="287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Flowchart: Alternate Process 20"/>
          <p:cNvSpPr/>
          <p:nvPr/>
        </p:nvSpPr>
        <p:spPr>
          <a:xfrm>
            <a:off x="4679950" y="4157663"/>
            <a:ext cx="1152525" cy="4318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006 as Classroom</a:t>
            </a:r>
          </a:p>
        </p:txBody>
      </p:sp>
      <p:sp>
        <p:nvSpPr>
          <p:cNvPr id="24" name="Flowchart: Alternate Process 23"/>
          <p:cNvSpPr/>
          <p:nvPr/>
        </p:nvSpPr>
        <p:spPr>
          <a:xfrm>
            <a:off x="2159000" y="5372100"/>
            <a:ext cx="2376488" cy="8651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1 Daycare Room as Classroom or as Staff Room or HSP Rooms (and replace with classroom) </a:t>
            </a:r>
          </a:p>
        </p:txBody>
      </p:sp>
      <p:cxnSp>
        <p:nvCxnSpPr>
          <p:cNvPr id="26" name="Straight Arrow Connector 25"/>
          <p:cNvCxnSpPr/>
          <p:nvPr/>
        </p:nvCxnSpPr>
        <p:spPr>
          <a:xfrm flipH="1">
            <a:off x="4211638" y="4729163"/>
            <a:ext cx="647700" cy="536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Flowchart: Alternate Process 27"/>
          <p:cNvSpPr/>
          <p:nvPr/>
        </p:nvSpPr>
        <p:spPr>
          <a:xfrm>
            <a:off x="4814888" y="5373688"/>
            <a:ext cx="1296987" cy="863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Part of Music Room</a:t>
            </a:r>
          </a:p>
        </p:txBody>
      </p:sp>
      <p:cxnSp>
        <p:nvCxnSpPr>
          <p:cNvPr id="32" name="Straight Arrow Connector 31"/>
          <p:cNvCxnSpPr/>
          <p:nvPr/>
        </p:nvCxnSpPr>
        <p:spPr>
          <a:xfrm>
            <a:off x="5346700" y="4764088"/>
            <a:ext cx="0" cy="501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Flowchart: Alternate Process 34"/>
          <p:cNvSpPr/>
          <p:nvPr/>
        </p:nvSpPr>
        <p:spPr>
          <a:xfrm>
            <a:off x="6367463" y="3413125"/>
            <a:ext cx="1295400" cy="57626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2 Daycare Rooms for FDK</a:t>
            </a:r>
          </a:p>
        </p:txBody>
      </p:sp>
      <p:cxnSp>
        <p:nvCxnSpPr>
          <p:cNvPr id="37" name="Straight Arrow Connector 36"/>
          <p:cNvCxnSpPr/>
          <p:nvPr/>
        </p:nvCxnSpPr>
        <p:spPr>
          <a:xfrm flipH="1">
            <a:off x="7175500" y="2960688"/>
            <a:ext cx="144463" cy="360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Flowchart: Alternate Process 37"/>
          <p:cNvSpPr/>
          <p:nvPr/>
        </p:nvSpPr>
        <p:spPr>
          <a:xfrm>
            <a:off x="7812088" y="3381375"/>
            <a:ext cx="1008062" cy="111601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102 and 1 Daycare Room for FDK</a:t>
            </a:r>
          </a:p>
        </p:txBody>
      </p:sp>
      <p:cxnSp>
        <p:nvCxnSpPr>
          <p:cNvPr id="40" name="Straight Arrow Connector 39"/>
          <p:cNvCxnSpPr/>
          <p:nvPr/>
        </p:nvCxnSpPr>
        <p:spPr>
          <a:xfrm>
            <a:off x="7956550" y="2994025"/>
            <a:ext cx="144463" cy="327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5346700" y="2384425"/>
            <a:ext cx="233363" cy="323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219700" y="3381375"/>
            <a:ext cx="0" cy="7334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1464" name="Picture 2"/>
          <p:cNvPicPr>
            <a:picLocks noGrp="1" noChangeAspect="1" noChangeArrowheads="1"/>
          </p:cNvPicPr>
          <p:nvPr>
            <p:ph idx="1"/>
          </p:nvPr>
        </p:nvPicPr>
        <p:blipFill>
          <a:blip r:embed="rId3" cstate="print"/>
          <a:srcRect/>
          <a:stretch>
            <a:fillRect/>
          </a:stretch>
        </p:blipFill>
        <p:spPr>
          <a:xfrm>
            <a:off x="6426200" y="4470400"/>
            <a:ext cx="1177925" cy="585788"/>
          </a:xfrm>
        </p:spPr>
      </p:pic>
      <p:cxnSp>
        <p:nvCxnSpPr>
          <p:cNvPr id="39" name="Straight Arrow Connector 38"/>
          <p:cNvCxnSpPr/>
          <p:nvPr/>
        </p:nvCxnSpPr>
        <p:spPr>
          <a:xfrm>
            <a:off x="7015163" y="4113213"/>
            <a:ext cx="0" cy="384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026" idx="2"/>
          </p:cNvCxnSpPr>
          <p:nvPr/>
        </p:nvCxnSpPr>
        <p:spPr>
          <a:xfrm>
            <a:off x="7015163" y="5056188"/>
            <a:ext cx="0" cy="209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Flowchart: Alternate Process 51"/>
          <p:cNvSpPr/>
          <p:nvPr/>
        </p:nvSpPr>
        <p:spPr>
          <a:xfrm>
            <a:off x="6397625" y="5372100"/>
            <a:ext cx="1296988" cy="8651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Part of Music Room</a:t>
            </a:r>
          </a:p>
        </p:txBody>
      </p:sp>
      <p:cxnSp>
        <p:nvCxnSpPr>
          <p:cNvPr id="50" name="Straight Arrow Connector 49"/>
          <p:cNvCxnSpPr/>
          <p:nvPr/>
        </p:nvCxnSpPr>
        <p:spPr>
          <a:xfrm flipH="1">
            <a:off x="7399338" y="4113213"/>
            <a:ext cx="384175" cy="339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Slide Number Placeholder 29"/>
          <p:cNvSpPr>
            <a:spLocks noGrp="1"/>
          </p:cNvSpPr>
          <p:nvPr>
            <p:ph type="sldNum" sz="quarter" idx="12"/>
          </p:nvPr>
        </p:nvSpPr>
        <p:spPr/>
        <p:txBody>
          <a:bodyPr/>
          <a:lstStyle/>
          <a:p>
            <a:pPr>
              <a:defRPr/>
            </a:pPr>
            <a:fld id="{06EC3BA7-DBC0-4994-829A-0B015E946B58}" type="slidenum">
              <a:rPr lang="en-CA" smtClean="0"/>
              <a:pPr>
                <a:defRPr/>
              </a:pPr>
              <a:t>38</a:t>
            </a:fld>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2"/>
            </a:solidFill>
          </a:ln>
        </p:spPr>
        <p:txBody>
          <a:bodyPr>
            <a:normAutofit fontScale="90000"/>
          </a:bodyPr>
          <a:lstStyle/>
          <a:p>
            <a:r>
              <a:rPr lang="en-CA" dirty="0" smtClean="0"/>
              <a:t>Basic Decision  to Obtain 2 Classrooms for FDK</a:t>
            </a:r>
            <a:endParaRPr lang="en-CA" dirty="0"/>
          </a:p>
        </p:txBody>
      </p:sp>
      <p:graphicFrame>
        <p:nvGraphicFramePr>
          <p:cNvPr id="4" name="Content Placeholder 3"/>
          <p:cNvGraphicFramePr>
            <a:graphicFrameLocks noGrp="1"/>
          </p:cNvGraphicFramePr>
          <p:nvPr>
            <p:ph idx="1"/>
          </p:nvPr>
        </p:nvGraphicFramePr>
        <p:xfrm>
          <a:off x="467544" y="1556792"/>
          <a:ext cx="8363272"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39</a:t>
            </a:fld>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Results of the ‘Vote’</a:t>
            </a:r>
            <a:endParaRPr lang="en-CA" dirty="0">
              <a:solidFill>
                <a:schemeClr val="accent2"/>
              </a:solidFill>
            </a:endParaRPr>
          </a:p>
        </p:txBody>
      </p:sp>
      <p:sp>
        <p:nvSpPr>
          <p:cNvPr id="16386" name="Content Placeholder 3"/>
          <p:cNvSpPr>
            <a:spLocks noGrp="1"/>
          </p:cNvSpPr>
          <p:nvPr>
            <p:ph idx="1"/>
          </p:nvPr>
        </p:nvSpPr>
        <p:spPr/>
        <p:txBody>
          <a:bodyPr/>
          <a:lstStyle/>
          <a:p>
            <a:pPr marL="0" indent="0">
              <a:buNone/>
            </a:pPr>
            <a:r>
              <a:rPr lang="en-CA" sz="2400" b="1" dirty="0" smtClean="0"/>
              <a:t>DECISION 1: What is the preferred option to obtain 4 Classrooms for FDK &amp; Increased Enrolment?</a:t>
            </a:r>
          </a:p>
          <a:p>
            <a:r>
              <a:rPr lang="en-CA" sz="2400" dirty="0" smtClean="0"/>
              <a:t>Option 1: Build two classrooms and repurpose two rooms for classrooms: </a:t>
            </a:r>
            <a:r>
              <a:rPr lang="en-CA" sz="2400" b="1" dirty="0" smtClean="0"/>
              <a:t>117 votes</a:t>
            </a:r>
          </a:p>
          <a:p>
            <a:r>
              <a:rPr lang="en-CA" sz="2400" dirty="0" smtClean="0"/>
              <a:t>Option 2: Boundary Changes &amp; repurpose space: </a:t>
            </a:r>
            <a:r>
              <a:rPr lang="en-CA" sz="2400" b="1" dirty="0" smtClean="0"/>
              <a:t>11 votes</a:t>
            </a:r>
          </a:p>
          <a:p>
            <a:r>
              <a:rPr lang="en-CA" sz="2400" dirty="0" smtClean="0"/>
              <a:t>Option 3: Boundary Changes as a stand alone option: 20 votes</a:t>
            </a:r>
          </a:p>
          <a:p>
            <a:r>
              <a:rPr lang="en-CA" sz="2400" dirty="0" smtClean="0"/>
              <a:t>Option 4: Repurpose space as a stand alone option: 5 votes</a:t>
            </a:r>
          </a:p>
          <a:p>
            <a:endParaRPr lang="en-CA" sz="2400" dirty="0" smtClean="0"/>
          </a:p>
          <a:p>
            <a:pPr marL="0" indent="0">
              <a:buNone/>
            </a:pPr>
            <a:r>
              <a:rPr lang="en-CA" sz="2400" dirty="0" smtClean="0"/>
              <a:t>TOTAL VOTES: 153</a:t>
            </a:r>
          </a:p>
          <a:p>
            <a:pPr eaLnBrk="1" hangingPunct="1">
              <a:buNone/>
            </a:pPr>
            <a:endParaRPr lang="en-US" sz="31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a:t>
            </a:fld>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Program Change: 1-6 school</a:t>
            </a:r>
            <a:endParaRPr lang="en-CA" dirty="0">
              <a:solidFill>
                <a:schemeClr val="accent2"/>
              </a:solidFill>
            </a:endParaRPr>
          </a:p>
        </p:txBody>
      </p:sp>
      <p:sp>
        <p:nvSpPr>
          <p:cNvPr id="3" name="Content Placeholder 2"/>
          <p:cNvSpPr>
            <a:spLocks noGrp="1"/>
          </p:cNvSpPr>
          <p:nvPr>
            <p:ph idx="1"/>
          </p:nvPr>
        </p:nvSpPr>
        <p:spPr/>
        <p:txBody>
          <a:bodyPr rtlCol="0">
            <a:normAutofit/>
          </a:bodyPr>
          <a:lstStyle/>
          <a:p>
            <a:pPr marL="914400" lvl="1" indent="-514350" eaLnBrk="1" fontAlgn="auto" hangingPunct="1">
              <a:spcAft>
                <a:spcPts val="0"/>
              </a:spcAft>
              <a:buFont typeface="Arial" pitchFamily="34" charset="0"/>
              <a:buChar char="–"/>
              <a:defRPr/>
            </a:pPr>
            <a:r>
              <a:rPr lang="en-CA" sz="2000" dirty="0" smtClean="0"/>
              <a:t>Would be done through a boundary change so that students who would be within Allenby’s boundaries for SK-6 would go to another school for JK – likely to both North Prep and JRR</a:t>
            </a:r>
          </a:p>
          <a:p>
            <a:pPr marL="800100" lvl="2" indent="0" eaLnBrk="1" fontAlgn="auto" hangingPunct="1">
              <a:spcAft>
                <a:spcPts val="0"/>
              </a:spcAft>
              <a:buFont typeface="Arial" pitchFamily="34" charset="0"/>
              <a:buNone/>
              <a:defRPr/>
            </a:pPr>
            <a:endParaRPr lang="en-CA" dirty="0" smtClean="0"/>
          </a:p>
          <a:p>
            <a:pPr marL="1314450" lvl="2" indent="-514350" eaLnBrk="1" fontAlgn="auto" hangingPunct="1">
              <a:spcAft>
                <a:spcPts val="0"/>
              </a:spcAft>
              <a:buFont typeface="Arial" pitchFamily="34" charset="0"/>
              <a:buChar char="•"/>
              <a:defRPr/>
            </a:pPr>
            <a:endParaRPr lang="en-CA" dirty="0" smtClean="0"/>
          </a:p>
        </p:txBody>
      </p:sp>
      <p:pic>
        <p:nvPicPr>
          <p:cNvPr id="64515" name="Picture 2"/>
          <p:cNvPicPr>
            <a:picLocks noChangeAspect="1" noChangeArrowheads="1"/>
          </p:cNvPicPr>
          <p:nvPr/>
        </p:nvPicPr>
        <p:blipFill>
          <a:blip r:embed="rId3" cstate="print"/>
          <a:srcRect/>
          <a:stretch>
            <a:fillRect/>
          </a:stretch>
        </p:blipFill>
        <p:spPr bwMode="auto">
          <a:xfrm>
            <a:off x="2987675" y="3284538"/>
            <a:ext cx="3495675" cy="3529012"/>
          </a:xfrm>
          <a:prstGeom prst="rect">
            <a:avLst/>
          </a:prstGeom>
          <a:noFill/>
          <a:ln w="9525">
            <a:noFill/>
            <a:miter lim="800000"/>
            <a:headEnd/>
            <a:tailEnd/>
          </a:ln>
        </p:spPr>
      </p:pic>
      <p:sp>
        <p:nvSpPr>
          <p:cNvPr id="4" name="Oval 3"/>
          <p:cNvSpPr/>
          <p:nvPr/>
        </p:nvSpPr>
        <p:spPr>
          <a:xfrm>
            <a:off x="3276600" y="5805488"/>
            <a:ext cx="503238" cy="431800"/>
          </a:xfrm>
          <a:prstGeom prst="ellipse">
            <a:avLst/>
          </a:prstGeom>
          <a:noFill/>
          <a:ln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5" name="Oval 4"/>
          <p:cNvSpPr/>
          <p:nvPr/>
        </p:nvSpPr>
        <p:spPr>
          <a:xfrm>
            <a:off x="5292725" y="4149725"/>
            <a:ext cx="503238" cy="431800"/>
          </a:xfrm>
          <a:prstGeom prst="ellipse">
            <a:avLst/>
          </a:prstGeom>
          <a:noFill/>
          <a:ln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6" name="Cloud 5"/>
          <p:cNvSpPr/>
          <p:nvPr/>
        </p:nvSpPr>
        <p:spPr>
          <a:xfrm>
            <a:off x="4356100" y="5445125"/>
            <a:ext cx="576263" cy="504825"/>
          </a:xfrm>
          <a:prstGeom prst="cloud">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40</a:t>
            </a:fld>
            <a:endParaRPr lang="en-CA"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Program Change: Allenby 1-6 School</a:t>
            </a:r>
            <a:endParaRPr lang="en-CA" dirty="0">
              <a:solidFill>
                <a:schemeClr val="accent2"/>
              </a:solidFill>
            </a:endParaRPr>
          </a:p>
        </p:txBody>
      </p:sp>
      <p:sp>
        <p:nvSpPr>
          <p:cNvPr id="3" name="Content Placeholder 2"/>
          <p:cNvSpPr>
            <a:spLocks noGrp="1"/>
          </p:cNvSpPr>
          <p:nvPr>
            <p:ph sz="half" idx="1"/>
          </p:nvPr>
        </p:nvSpPr>
        <p:spPr/>
        <p:txBody>
          <a:bodyPr rtlCol="0">
            <a:normAutofit lnSpcReduction="10000"/>
          </a:bodyPr>
          <a:lstStyle/>
          <a:p>
            <a:pPr marL="514350" indent="-514350" eaLnBrk="1" fontAlgn="auto" hangingPunct="1">
              <a:spcAft>
                <a:spcPts val="0"/>
              </a:spcAft>
              <a:buFont typeface="+mj-lt"/>
              <a:buAutoNum type="arabicPeriod" startAt="4"/>
              <a:defRPr/>
            </a:pPr>
            <a:r>
              <a:rPr lang="en-CA" dirty="0" smtClean="0"/>
              <a:t>Allenby becomes a </a:t>
            </a:r>
          </a:p>
          <a:p>
            <a:pPr marL="0" indent="0" eaLnBrk="1" fontAlgn="auto" hangingPunct="1">
              <a:spcAft>
                <a:spcPts val="0"/>
              </a:spcAft>
              <a:buFont typeface="Arial" pitchFamily="34" charset="0"/>
              <a:buNone/>
              <a:defRPr/>
            </a:pPr>
            <a:r>
              <a:rPr lang="en-CA" dirty="0"/>
              <a:t> </a:t>
            </a:r>
            <a:r>
              <a:rPr lang="en-CA" dirty="0" smtClean="0"/>
              <a:t>      SK-6 school</a:t>
            </a:r>
          </a:p>
          <a:p>
            <a:pPr marL="914400" lvl="1" indent="-514350" eaLnBrk="1" fontAlgn="auto" hangingPunct="1">
              <a:spcAft>
                <a:spcPts val="0"/>
              </a:spcAft>
              <a:buFont typeface="Arial" pitchFamily="34" charset="0"/>
              <a:buChar char="–"/>
              <a:defRPr/>
            </a:pPr>
            <a:r>
              <a:rPr lang="en-CA" dirty="0" smtClean="0"/>
              <a:t>Assumptions: </a:t>
            </a:r>
          </a:p>
          <a:p>
            <a:pPr marL="1314450" lvl="2" indent="-514350" eaLnBrk="1" fontAlgn="auto" hangingPunct="1">
              <a:spcAft>
                <a:spcPts val="0"/>
              </a:spcAft>
              <a:buFont typeface="Arial" pitchFamily="34" charset="0"/>
              <a:buChar char="•"/>
              <a:defRPr/>
            </a:pPr>
            <a:r>
              <a:rPr lang="en-CA" dirty="0" smtClean="0"/>
              <a:t>Unlikely to be a FDK school created at Bannockburn PS, which is currently leased out</a:t>
            </a:r>
          </a:p>
          <a:p>
            <a:pPr marL="1314450" lvl="2" indent="-514350" eaLnBrk="1" fontAlgn="auto" hangingPunct="1">
              <a:spcAft>
                <a:spcPts val="0"/>
              </a:spcAft>
              <a:buFont typeface="Arial" pitchFamily="34" charset="0"/>
              <a:buChar char="•"/>
              <a:defRPr/>
            </a:pPr>
            <a:r>
              <a:rPr lang="en-CA" dirty="0" smtClean="0"/>
              <a:t>Is costly to retrofit and bus students.  Other schools don’t want it.</a:t>
            </a:r>
          </a:p>
          <a:p>
            <a:pPr marL="1314450" lvl="2" indent="-514350" eaLnBrk="1" fontAlgn="auto" hangingPunct="1">
              <a:spcAft>
                <a:spcPts val="0"/>
              </a:spcAft>
              <a:buFont typeface="Arial" pitchFamily="34" charset="0"/>
              <a:buChar char="•"/>
              <a:defRPr/>
            </a:pPr>
            <a:r>
              <a:rPr lang="en-CA" i="1" dirty="0" smtClean="0"/>
              <a:t>Note</a:t>
            </a:r>
            <a:r>
              <a:rPr lang="en-CA" dirty="0" smtClean="0"/>
              <a:t>: Bannockburn PS not suitable for middle school site.</a:t>
            </a:r>
          </a:p>
          <a:p>
            <a:pPr marL="1257300" lvl="3" indent="0" eaLnBrk="1" fontAlgn="auto" hangingPunct="1">
              <a:spcAft>
                <a:spcPts val="0"/>
              </a:spcAft>
              <a:buFont typeface="Arial" pitchFamily="34" charset="0"/>
              <a:buNone/>
              <a:defRPr/>
            </a:pPr>
            <a:endParaRPr lang="en-CA" dirty="0" smtClean="0"/>
          </a:p>
          <a:p>
            <a:pPr marL="1771650" lvl="3" indent="-514350" eaLnBrk="1" fontAlgn="auto" hangingPunct="1">
              <a:spcAft>
                <a:spcPts val="0"/>
              </a:spcAft>
              <a:buFont typeface="Arial" pitchFamily="34" charset="0"/>
              <a:buChar char="–"/>
              <a:defRPr/>
            </a:pPr>
            <a:endParaRPr lang="en-CA" dirty="0" smtClean="0"/>
          </a:p>
          <a:p>
            <a:pPr marL="1314450" lvl="2" indent="-514350" eaLnBrk="1" fontAlgn="auto" hangingPunct="1">
              <a:spcAft>
                <a:spcPts val="0"/>
              </a:spcAft>
              <a:buFont typeface="Arial" pitchFamily="34" charset="0"/>
              <a:buChar char="•"/>
              <a:defRPr/>
            </a:pPr>
            <a:endParaRPr lang="en-CA" dirty="0" smtClean="0"/>
          </a:p>
          <a:p>
            <a:pPr marL="1314450" lvl="2" indent="-514350" eaLnBrk="1" fontAlgn="auto" hangingPunct="1">
              <a:spcAft>
                <a:spcPts val="0"/>
              </a:spcAft>
              <a:buFont typeface="Arial" pitchFamily="34" charset="0"/>
              <a:buChar char="•"/>
              <a:defRPr/>
            </a:pPr>
            <a:endParaRPr lang="en-CA" dirty="0" smtClean="0"/>
          </a:p>
        </p:txBody>
      </p:sp>
      <p:pic>
        <p:nvPicPr>
          <p:cNvPr id="66563" name="Picture 2"/>
          <p:cNvPicPr>
            <a:picLocks noChangeAspect="1" noChangeArrowheads="1"/>
          </p:cNvPicPr>
          <p:nvPr/>
        </p:nvPicPr>
        <p:blipFill>
          <a:blip r:embed="rId3" cstate="print"/>
          <a:srcRect/>
          <a:stretch>
            <a:fillRect/>
          </a:stretch>
        </p:blipFill>
        <p:spPr bwMode="auto">
          <a:xfrm>
            <a:off x="5537200" y="1628775"/>
            <a:ext cx="2249488" cy="4427538"/>
          </a:xfrm>
          <a:prstGeom prst="rect">
            <a:avLst/>
          </a:prstGeom>
          <a:noFill/>
          <a:ln w="9525">
            <a:noFill/>
            <a:miter lim="800000"/>
            <a:headEnd/>
            <a:tailEnd/>
          </a:ln>
        </p:spPr>
      </p:pic>
      <p:sp>
        <p:nvSpPr>
          <p:cNvPr id="5" name="Cloud 4"/>
          <p:cNvSpPr/>
          <p:nvPr/>
        </p:nvSpPr>
        <p:spPr>
          <a:xfrm>
            <a:off x="6227763" y="5445125"/>
            <a:ext cx="576262" cy="504825"/>
          </a:xfrm>
          <a:prstGeom prst="cloud">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6" name="Oval 5"/>
          <p:cNvSpPr/>
          <p:nvPr/>
        </p:nvSpPr>
        <p:spPr>
          <a:xfrm>
            <a:off x="6156325" y="1844675"/>
            <a:ext cx="719138" cy="576263"/>
          </a:xfrm>
          <a:prstGeom prst="ellipse">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7" name="Slide Number Placeholder 6"/>
          <p:cNvSpPr>
            <a:spLocks noGrp="1"/>
          </p:cNvSpPr>
          <p:nvPr>
            <p:ph type="sldNum" sz="quarter" idx="12"/>
          </p:nvPr>
        </p:nvSpPr>
        <p:spPr/>
        <p:txBody>
          <a:bodyPr/>
          <a:lstStyle/>
          <a:p>
            <a:pPr>
              <a:defRPr/>
            </a:pPr>
            <a:fld id="{4491FB20-1297-4393-BBD7-1AC28430EBD3}" type="slidenum">
              <a:rPr lang="en-CA" smtClean="0"/>
              <a:pPr>
                <a:defRPr/>
              </a:pPr>
              <a:t>41</a:t>
            </a:fld>
            <a:endParaRPr lang="en-CA"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FDK/Space Committee</a:t>
            </a:r>
            <a:endParaRPr lang="en-CA" dirty="0"/>
          </a:p>
        </p:txBody>
      </p:sp>
      <p:sp>
        <p:nvSpPr>
          <p:cNvPr id="3" name="Content Placeholder 2"/>
          <p:cNvSpPr>
            <a:spLocks noGrp="1"/>
          </p:cNvSpPr>
          <p:nvPr>
            <p:ph idx="1"/>
          </p:nvPr>
        </p:nvSpPr>
        <p:spPr/>
        <p:txBody>
          <a:bodyPr>
            <a:normAutofit fontScale="77500" lnSpcReduction="20000"/>
          </a:bodyPr>
          <a:lstStyle/>
          <a:p>
            <a:r>
              <a:rPr lang="en-CA" dirty="0" smtClean="0"/>
              <a:t>Committee formed after the first FDK meeting Dec 15, 2011</a:t>
            </a:r>
            <a:endParaRPr lang="en-CA" i="1" dirty="0" smtClean="0"/>
          </a:p>
          <a:p>
            <a:r>
              <a:rPr lang="en-CA" dirty="0" smtClean="0"/>
              <a:t>Committee represents a cross-section of Allenby population: </a:t>
            </a:r>
          </a:p>
          <a:p>
            <a:pPr lvl="1"/>
            <a:r>
              <a:rPr lang="en-CA" dirty="0" smtClean="0"/>
              <a:t>English, French, Daycare parents, parents of younger and older children, and all of the borders (North, South, East and West)</a:t>
            </a:r>
          </a:p>
          <a:p>
            <a:r>
              <a:rPr lang="en-CA" dirty="0" smtClean="0"/>
              <a:t>Committee reviews data and submits requests for additional data from the TDSB</a:t>
            </a:r>
          </a:p>
          <a:p>
            <a:r>
              <a:rPr lang="en-CA" dirty="0" smtClean="0"/>
              <a:t>Meeting in December brainstormed several potential scenarios and developed pros and cons</a:t>
            </a:r>
          </a:p>
          <a:p>
            <a:r>
              <a:rPr lang="en-CA" dirty="0" smtClean="0"/>
              <a:t>Meeting February 20</a:t>
            </a:r>
            <a:r>
              <a:rPr lang="en-CA" baseline="30000" dirty="0" smtClean="0"/>
              <a:t>th</a:t>
            </a:r>
            <a:r>
              <a:rPr lang="en-CA" dirty="0" smtClean="0"/>
              <a:t> looked at more potential scenarios and developed questions to request more data from the TDSB</a:t>
            </a:r>
          </a:p>
          <a:p>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42</a:t>
            </a:fld>
            <a:endParaRPr lang="en-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274638"/>
            <a:ext cx="8137525" cy="1209675"/>
          </a:xfrm>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Current Footprint: We have 5 and need 7 rooms to incorporate FDK</a:t>
            </a:r>
            <a:endParaRPr lang="en-CA" dirty="0">
              <a:solidFill>
                <a:schemeClr val="accent2"/>
              </a:solidFill>
            </a:endParaRP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endParaRPr lang="en-CA" dirty="0" smtClean="0"/>
          </a:p>
          <a:p>
            <a:pPr marL="0" indent="0" eaLnBrk="1" fontAlgn="auto" hangingPunct="1">
              <a:spcAft>
                <a:spcPts val="0"/>
              </a:spcAft>
              <a:buFont typeface="Arial" pitchFamily="34" charset="0"/>
              <a:buNone/>
              <a:defRPr/>
            </a:pPr>
            <a:endParaRPr lang="en-CA" dirty="0"/>
          </a:p>
        </p:txBody>
      </p:sp>
      <p:pic>
        <p:nvPicPr>
          <p:cNvPr id="21507" name="Picture 2"/>
          <p:cNvPicPr>
            <a:picLocks noChangeAspect="1" noChangeArrowheads="1"/>
          </p:cNvPicPr>
          <p:nvPr/>
        </p:nvPicPr>
        <p:blipFill>
          <a:blip r:embed="rId3" cstate="print"/>
          <a:srcRect/>
          <a:stretch>
            <a:fillRect/>
          </a:stretch>
        </p:blipFill>
        <p:spPr bwMode="auto">
          <a:xfrm>
            <a:off x="611188" y="2546350"/>
            <a:ext cx="5713412" cy="4213225"/>
          </a:xfrm>
          <a:prstGeom prst="rect">
            <a:avLst/>
          </a:prstGeom>
          <a:noFill/>
          <a:ln w="9525">
            <a:noFill/>
            <a:miter lim="800000"/>
            <a:headEnd/>
            <a:tailEnd/>
          </a:ln>
        </p:spPr>
      </p:pic>
      <p:sp>
        <p:nvSpPr>
          <p:cNvPr id="5" name="Line Callout 2 4"/>
          <p:cNvSpPr/>
          <p:nvPr/>
        </p:nvSpPr>
        <p:spPr>
          <a:xfrm>
            <a:off x="6948488" y="5661025"/>
            <a:ext cx="1516062" cy="720725"/>
          </a:xfrm>
          <a:prstGeom prst="borderCallout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Main Door of School</a:t>
            </a:r>
          </a:p>
        </p:txBody>
      </p:sp>
      <p:sp>
        <p:nvSpPr>
          <p:cNvPr id="6" name="Line Callout 2 5"/>
          <p:cNvSpPr/>
          <p:nvPr/>
        </p:nvSpPr>
        <p:spPr>
          <a:xfrm>
            <a:off x="3132138" y="1968500"/>
            <a:ext cx="1303337" cy="612775"/>
          </a:xfrm>
          <a:prstGeom prst="borderCallout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solidFill>
                  <a:schemeClr val="tx1"/>
                </a:solidFill>
              </a:rPr>
              <a:t>Exit to JK/ SK Playground</a:t>
            </a:r>
          </a:p>
        </p:txBody>
      </p:sp>
      <p:sp>
        <p:nvSpPr>
          <p:cNvPr id="21510" name="TextBox 13"/>
          <p:cNvSpPr txBox="1">
            <a:spLocks noChangeArrowheads="1"/>
          </p:cNvSpPr>
          <p:nvPr/>
        </p:nvSpPr>
        <p:spPr bwMode="auto">
          <a:xfrm>
            <a:off x="2627313" y="6237288"/>
            <a:ext cx="841375" cy="277812"/>
          </a:xfrm>
          <a:prstGeom prst="rect">
            <a:avLst/>
          </a:prstGeom>
          <a:noFill/>
          <a:ln w="9525">
            <a:noFill/>
            <a:miter lim="800000"/>
            <a:headEnd/>
            <a:tailEnd/>
          </a:ln>
        </p:spPr>
        <p:txBody>
          <a:bodyPr>
            <a:spAutoFit/>
          </a:bodyPr>
          <a:lstStyle/>
          <a:p>
            <a:r>
              <a:rPr lang="en-CA" sz="1200" dirty="0">
                <a:latin typeface="Calibri" pitchFamily="34" charset="0"/>
              </a:rPr>
              <a:t>756 sq. ft</a:t>
            </a:r>
          </a:p>
        </p:txBody>
      </p:sp>
      <p:sp>
        <p:nvSpPr>
          <p:cNvPr id="21511" name="TextBox 15"/>
          <p:cNvSpPr txBox="1">
            <a:spLocks noChangeArrowheads="1"/>
          </p:cNvSpPr>
          <p:nvPr/>
        </p:nvSpPr>
        <p:spPr bwMode="auto">
          <a:xfrm>
            <a:off x="4067175" y="6237288"/>
            <a:ext cx="865188" cy="277812"/>
          </a:xfrm>
          <a:prstGeom prst="rect">
            <a:avLst/>
          </a:prstGeom>
          <a:noFill/>
          <a:ln w="9525">
            <a:noFill/>
            <a:miter lim="800000"/>
            <a:headEnd/>
            <a:tailEnd/>
          </a:ln>
        </p:spPr>
        <p:txBody>
          <a:bodyPr>
            <a:spAutoFit/>
          </a:bodyPr>
          <a:lstStyle/>
          <a:p>
            <a:r>
              <a:rPr lang="en-CA" sz="1200" dirty="0">
                <a:latin typeface="Calibri" pitchFamily="34" charset="0"/>
              </a:rPr>
              <a:t>720 sq. ft</a:t>
            </a:r>
          </a:p>
        </p:txBody>
      </p:sp>
      <p:sp>
        <p:nvSpPr>
          <p:cNvPr id="21512" name="TextBox 16"/>
          <p:cNvSpPr txBox="1">
            <a:spLocks noChangeArrowheads="1"/>
          </p:cNvSpPr>
          <p:nvPr/>
        </p:nvSpPr>
        <p:spPr bwMode="auto">
          <a:xfrm>
            <a:off x="3268663" y="3100388"/>
            <a:ext cx="792162" cy="276225"/>
          </a:xfrm>
          <a:prstGeom prst="rect">
            <a:avLst/>
          </a:prstGeom>
          <a:noFill/>
          <a:ln w="9525">
            <a:noFill/>
            <a:miter lim="800000"/>
            <a:headEnd/>
            <a:tailEnd/>
          </a:ln>
        </p:spPr>
        <p:txBody>
          <a:bodyPr>
            <a:spAutoFit/>
          </a:bodyPr>
          <a:lstStyle/>
          <a:p>
            <a:r>
              <a:rPr lang="en-CA" sz="1200" dirty="0">
                <a:latin typeface="Calibri" pitchFamily="34" charset="0"/>
              </a:rPr>
              <a:t>891 sq. ft</a:t>
            </a:r>
          </a:p>
        </p:txBody>
      </p:sp>
      <p:cxnSp>
        <p:nvCxnSpPr>
          <p:cNvPr id="19" name="Straight Arrow Connector 18"/>
          <p:cNvCxnSpPr>
            <a:stCxn id="21512" idx="2"/>
          </p:cNvCxnSpPr>
          <p:nvPr/>
        </p:nvCxnSpPr>
        <p:spPr>
          <a:xfrm flipH="1">
            <a:off x="3468688" y="3376613"/>
            <a:ext cx="196850" cy="339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987675" y="5805488"/>
            <a:ext cx="60325"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4500563" y="5805488"/>
            <a:ext cx="0"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06EC3BA7-DBC0-4994-829A-0B015E946B58}" type="slidenum">
              <a:rPr lang="en-CA" smtClean="0"/>
              <a:pPr>
                <a:defRPr/>
              </a:pPr>
              <a:t>43</a:t>
            </a:fld>
            <a:endParaRPr lang="en-CA"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a:ln>
            <a:solidFill>
              <a:schemeClr val="accent1"/>
            </a:solidFill>
          </a:ln>
        </p:spPr>
        <p:txBody>
          <a:bodyPr/>
          <a:lstStyle/>
          <a:p>
            <a:r>
              <a:rPr lang="en-CA" sz="3600" dirty="0" smtClean="0">
                <a:solidFill>
                  <a:schemeClr val="accent2"/>
                </a:solidFill>
              </a:rPr>
              <a:t>Repurpose Daycare Rooms: What does this mean for </a:t>
            </a:r>
            <a:r>
              <a:rPr lang="en-CA" sz="3600" u="sng" dirty="0" smtClean="0">
                <a:solidFill>
                  <a:schemeClr val="accent2"/>
                </a:solidFill>
              </a:rPr>
              <a:t>current</a:t>
            </a:r>
            <a:r>
              <a:rPr lang="en-CA" sz="3600" dirty="0" smtClean="0">
                <a:solidFill>
                  <a:schemeClr val="accent2"/>
                </a:solidFill>
              </a:rPr>
              <a:t> programs?</a:t>
            </a:r>
            <a:endParaRPr lang="en-US" sz="3600" dirty="0"/>
          </a:p>
        </p:txBody>
      </p:sp>
      <p:sp>
        <p:nvSpPr>
          <p:cNvPr id="3" name="Content Placeholder 2"/>
          <p:cNvSpPr>
            <a:spLocks noGrp="1"/>
          </p:cNvSpPr>
          <p:nvPr>
            <p:ph idx="1"/>
          </p:nvPr>
        </p:nvSpPr>
        <p:spPr>
          <a:xfrm>
            <a:off x="533400" y="1600200"/>
            <a:ext cx="8229600" cy="4525963"/>
          </a:xfrm>
        </p:spPr>
        <p:txBody>
          <a:bodyPr/>
          <a:lstStyle/>
          <a:p>
            <a:pPr marL="457200" lvl="1" indent="-457200" eaLnBrk="1" hangingPunct="1">
              <a:buFont typeface="Arial" pitchFamily="34" charset="0"/>
              <a:buChar char="•"/>
            </a:pPr>
            <a:r>
              <a:rPr lang="en-CA" dirty="0" smtClean="0"/>
              <a:t>Since there will no longer be ½ day kindergarten once FDK is implemented at Allenby in 2014-2015, there will no longer be a need for Kindergarten child care </a:t>
            </a:r>
            <a:r>
              <a:rPr lang="en-CA" u="sng" dirty="0" smtClean="0"/>
              <a:t>during school hours.</a:t>
            </a:r>
          </a:p>
          <a:p>
            <a:pPr marL="457200" lvl="1" indent="-457200" eaLnBrk="1" hangingPunct="1">
              <a:buFont typeface="Arial" pitchFamily="34" charset="0"/>
              <a:buChar char="•"/>
            </a:pPr>
            <a:r>
              <a:rPr lang="en-US" sz="2400" dirty="0" smtClean="0"/>
              <a:t>006 and Room # 2 are also used </a:t>
            </a:r>
            <a:r>
              <a:rPr lang="en-US" sz="2400" u="sng" dirty="0" smtClean="0"/>
              <a:t>after the school day </a:t>
            </a:r>
            <a:r>
              <a:rPr lang="en-US" sz="2400" dirty="0" smtClean="0"/>
              <a:t>for before and after care programs. </a:t>
            </a:r>
          </a:p>
          <a:p>
            <a:pPr marL="685800" lvl="2" eaLnBrk="1" hangingPunct="1">
              <a:buFont typeface="Arial" pitchFamily="34" charset="0"/>
              <a:buChar char="•"/>
            </a:pPr>
            <a:r>
              <a:rPr lang="en-CA" dirty="0" smtClean="0"/>
              <a:t>There are currently 102 children enrolled in such programs and a waitlist of 393 children.</a:t>
            </a:r>
          </a:p>
          <a:p>
            <a:pPr marL="457200" lvl="1" indent="-457200" eaLnBrk="1" hangingPunct="1">
              <a:buFont typeface="Arial" pitchFamily="34" charset="0"/>
              <a:buChar char="•"/>
            </a:pPr>
            <a:r>
              <a:rPr lang="en-CA" sz="2400" dirty="0" smtClean="0"/>
              <a:t>Repurposing this space relates to use of these rooms during the </a:t>
            </a:r>
            <a:r>
              <a:rPr lang="en-CA" sz="2400" u="sng" dirty="0" smtClean="0"/>
              <a:t>school day </a:t>
            </a:r>
            <a:r>
              <a:rPr lang="en-CA" sz="2400" dirty="0" smtClean="0"/>
              <a:t>for classrooms.</a:t>
            </a:r>
          </a:p>
          <a:p>
            <a:pPr marL="457200" lvl="1" indent="-457200" eaLnBrk="1" hangingPunct="1">
              <a:buFont typeface="Arial" pitchFamily="34" charset="0"/>
              <a:buChar char="•"/>
            </a:pPr>
            <a:endParaRPr lang="en-CA" u="sng" dirty="0" smtClean="0"/>
          </a:p>
          <a:p>
            <a:pPr marL="457200" lvl="1" indent="-457200" eaLnBrk="1" hangingPunct="1">
              <a:buFont typeface="Arial" pitchFamily="34" charset="0"/>
              <a:buChar char="•"/>
            </a:pPr>
            <a:endParaRPr lang="en-CA" dirty="0" smtClean="0"/>
          </a:p>
          <a:p>
            <a:pPr marL="0" lvl="1" indent="0" eaLnBrk="1" hangingPunct="1">
              <a:buNone/>
            </a:pPr>
            <a:r>
              <a:rPr lang="en-CA" dirty="0" smtClean="0"/>
              <a:t>						</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44</a:t>
            </a:fld>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Results of the ‘Vote’</a:t>
            </a:r>
            <a:endParaRPr lang="en-CA" dirty="0">
              <a:solidFill>
                <a:schemeClr val="accent2"/>
              </a:solidFill>
            </a:endParaRPr>
          </a:p>
        </p:txBody>
      </p:sp>
      <p:sp>
        <p:nvSpPr>
          <p:cNvPr id="16386" name="Content Placeholder 3"/>
          <p:cNvSpPr>
            <a:spLocks noGrp="1"/>
          </p:cNvSpPr>
          <p:nvPr>
            <p:ph idx="1"/>
          </p:nvPr>
        </p:nvSpPr>
        <p:spPr/>
        <p:txBody>
          <a:bodyPr/>
          <a:lstStyle/>
          <a:p>
            <a:pPr>
              <a:buNone/>
            </a:pPr>
            <a:r>
              <a:rPr lang="en-CA" sz="2400" b="1" dirty="0" smtClean="0"/>
              <a:t>DECISION 2:  If repurposing space is part of the preferred solution, what space do you prefer be repurposed to find 2 Classrooms within Allenby?</a:t>
            </a:r>
          </a:p>
          <a:p>
            <a:r>
              <a:rPr lang="en-CA" sz="2400" dirty="0" smtClean="0"/>
              <a:t>Option 1: 1/2 music room &amp; Room 006 (shared space with daycare) </a:t>
            </a:r>
            <a:r>
              <a:rPr lang="en-CA" sz="2400" b="1" dirty="0" smtClean="0"/>
              <a:t>48 votes</a:t>
            </a:r>
          </a:p>
          <a:p>
            <a:r>
              <a:rPr lang="en-CA" sz="2400" dirty="0" smtClean="0"/>
              <a:t>Option 2: Room 006 (shared space with daycare) &amp; Room 1 or 2 (as shared space with daycare). </a:t>
            </a:r>
            <a:r>
              <a:rPr lang="en-CA" sz="2400" b="1" dirty="0" smtClean="0"/>
              <a:t>101 votes</a:t>
            </a:r>
            <a:r>
              <a:rPr lang="en-CA" sz="2400" dirty="0" smtClean="0"/>
              <a:t/>
            </a:r>
            <a:br>
              <a:rPr lang="en-CA" sz="2400" dirty="0" smtClean="0"/>
            </a:br>
            <a:endParaRPr lang="en-CA" sz="2400" dirty="0" smtClean="0"/>
          </a:p>
          <a:p>
            <a:r>
              <a:rPr lang="en-CA" sz="2400" dirty="0" smtClean="0"/>
              <a:t>TOTAL VOTES: 149 </a:t>
            </a:r>
          </a:p>
          <a:p>
            <a:r>
              <a:rPr lang="en-CA" sz="2400" dirty="0" smtClean="0"/>
              <a:t>TOTAL NUMBER OF PARENTS  SIGNED IN AT THE MEETING 169</a:t>
            </a:r>
          </a:p>
          <a:p>
            <a:pPr eaLnBrk="1" hangingPunct="1">
              <a:buNone/>
            </a:pPr>
            <a:endParaRPr lang="en-US" sz="31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a:t>
            </a:fld>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Timeline and Summary of Upcoming Meetings</a:t>
            </a:r>
            <a:endParaRPr lang="en-CA" i="1" dirty="0">
              <a:solidFill>
                <a:schemeClr val="accent2"/>
              </a:solidFill>
            </a:endParaRPr>
          </a:p>
        </p:txBody>
      </p:sp>
      <p:sp>
        <p:nvSpPr>
          <p:cNvPr id="16386" name="Content Placeholder 3"/>
          <p:cNvSpPr>
            <a:spLocks noGrp="1"/>
          </p:cNvSpPr>
          <p:nvPr>
            <p:ph idx="1"/>
          </p:nvPr>
        </p:nvSpPr>
        <p:spPr/>
        <p:txBody>
          <a:bodyPr/>
          <a:lstStyle/>
          <a:p>
            <a:pPr eaLnBrk="1" hangingPunct="1">
              <a:lnSpc>
                <a:spcPct val="80000"/>
              </a:lnSpc>
              <a:buNone/>
            </a:pPr>
            <a:r>
              <a:rPr lang="en-CA" sz="1800" b="1" dirty="0" smtClean="0"/>
              <a:t>	</a:t>
            </a:r>
          </a:p>
          <a:p>
            <a:pPr eaLnBrk="1" hangingPunct="1">
              <a:lnSpc>
                <a:spcPct val="80000"/>
              </a:lnSpc>
              <a:buNone/>
            </a:pPr>
            <a:r>
              <a:rPr lang="en-CA" sz="1800" b="1" dirty="0" smtClean="0"/>
              <a:t>	</a:t>
            </a:r>
            <a:r>
              <a:rPr lang="en-CA" sz="2400" b="1" dirty="0" smtClean="0"/>
              <a:t>Public Meeting #2 – April 16th:  </a:t>
            </a:r>
            <a:r>
              <a:rPr lang="en-CA" sz="2400" dirty="0" smtClean="0"/>
              <a:t>Options will be reviewed and participants will be surveyed at the end of the evening as “consultation”.</a:t>
            </a:r>
          </a:p>
          <a:p>
            <a:pPr eaLnBrk="1" hangingPunct="1">
              <a:lnSpc>
                <a:spcPct val="80000"/>
              </a:lnSpc>
              <a:buNone/>
            </a:pPr>
            <a:endParaRPr lang="en-CA" sz="2400" dirty="0" smtClean="0"/>
          </a:p>
          <a:p>
            <a:pPr eaLnBrk="1" hangingPunct="1">
              <a:lnSpc>
                <a:spcPct val="80000"/>
              </a:lnSpc>
              <a:buNone/>
            </a:pPr>
            <a:r>
              <a:rPr lang="en-CA" sz="2400" b="1" dirty="0" smtClean="0"/>
              <a:t>	PART meeting - April 30th</a:t>
            </a:r>
            <a:r>
              <a:rPr lang="en-CA" sz="2400" dirty="0" smtClean="0"/>
              <a:t>: Final recommendations discussed by the PART. To be written up and discussed at the final Public Meeting May 15th. </a:t>
            </a:r>
          </a:p>
          <a:p>
            <a:pPr eaLnBrk="1" hangingPunct="1">
              <a:lnSpc>
                <a:spcPct val="80000"/>
              </a:lnSpc>
            </a:pPr>
            <a:endParaRPr lang="en-CA" sz="2400" dirty="0" smtClean="0"/>
          </a:p>
          <a:p>
            <a:pPr eaLnBrk="1" hangingPunct="1">
              <a:lnSpc>
                <a:spcPct val="80000"/>
              </a:lnSpc>
              <a:buNone/>
            </a:pPr>
            <a:r>
              <a:rPr lang="en-CA" sz="2400" b="1" dirty="0" smtClean="0"/>
              <a:t>	Final Public Meeting #3</a:t>
            </a:r>
            <a:r>
              <a:rPr lang="en-US" altLang="en-US" sz="2400" b="1" dirty="0" smtClean="0"/>
              <a:t> - </a:t>
            </a:r>
            <a:r>
              <a:rPr lang="en-CA" sz="2400" b="1" dirty="0" smtClean="0"/>
              <a:t>May 15</a:t>
            </a:r>
            <a:r>
              <a:rPr lang="en-US" altLang="en-US" sz="2400" b="1" dirty="0" smtClean="0"/>
              <a:t>th</a:t>
            </a:r>
            <a:r>
              <a:rPr lang="en-CA" sz="2400" dirty="0" smtClean="0"/>
              <a:t>: The PART committee will present its findings, in preparation for the report that will go to the Board of Trustees. There will be time for questions and comments from the audience.</a:t>
            </a:r>
          </a:p>
          <a:p>
            <a:pPr eaLnBrk="1" hangingPunct="1">
              <a:lnSpc>
                <a:spcPct val="80000"/>
              </a:lnSpc>
            </a:pPr>
            <a:endParaRPr lang="en-US" sz="1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a:t>
            </a:fld>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What We </a:t>
            </a:r>
            <a:r>
              <a:rPr lang="en-CA" dirty="0">
                <a:solidFill>
                  <a:schemeClr val="accent2"/>
                </a:solidFill>
              </a:rPr>
              <a:t>K</a:t>
            </a:r>
            <a:r>
              <a:rPr lang="en-CA" dirty="0" smtClean="0">
                <a:solidFill>
                  <a:schemeClr val="accent2"/>
                </a:solidFill>
              </a:rPr>
              <a:t>now</a:t>
            </a:r>
            <a:endParaRPr lang="en-CA" dirty="0">
              <a:solidFill>
                <a:schemeClr val="accent2"/>
              </a:solidFill>
            </a:endParaRPr>
          </a:p>
        </p:txBody>
      </p:sp>
      <p:sp>
        <p:nvSpPr>
          <p:cNvPr id="3" name="Content Placeholder 2"/>
          <p:cNvSpPr>
            <a:spLocks noGrp="1"/>
          </p:cNvSpPr>
          <p:nvPr>
            <p:ph idx="1"/>
          </p:nvPr>
        </p:nvSpPr>
        <p:spPr/>
        <p:txBody>
          <a:bodyPr rtlCol="0">
            <a:normAutofit fontScale="85000" lnSpcReduction="10000"/>
          </a:bodyPr>
          <a:lstStyle/>
          <a:p>
            <a:pPr lvl="1" eaLnBrk="1" fontAlgn="auto" hangingPunct="1">
              <a:spcAft>
                <a:spcPts val="0"/>
              </a:spcAft>
              <a:buFont typeface="Arial"/>
              <a:buChar char="•"/>
              <a:defRPr/>
            </a:pPr>
            <a:r>
              <a:rPr lang="en-CA" dirty="0" smtClean="0"/>
              <a:t>Allenby will remain a dual track school (French and English)</a:t>
            </a:r>
          </a:p>
          <a:p>
            <a:pPr lvl="1" eaLnBrk="1" fontAlgn="auto" hangingPunct="1">
              <a:spcAft>
                <a:spcPts val="0"/>
              </a:spcAft>
              <a:buFont typeface="Arial"/>
              <a:buChar char="•"/>
              <a:defRPr/>
            </a:pPr>
            <a:r>
              <a:rPr lang="en-CA" dirty="0" smtClean="0"/>
              <a:t>There is capital (building) funding available ONLY for FDK spending. The preferred building site is Allenby.</a:t>
            </a:r>
          </a:p>
          <a:p>
            <a:pPr lvl="1" eaLnBrk="1" fontAlgn="auto" hangingPunct="1">
              <a:spcAft>
                <a:spcPts val="0"/>
              </a:spcAft>
              <a:buFont typeface="Arial"/>
              <a:buChar char="•"/>
              <a:defRPr/>
            </a:pPr>
            <a:r>
              <a:rPr lang="en-CA" dirty="0" smtClean="0"/>
              <a:t>To reduce the number of children coming into Allenby going forward:</a:t>
            </a:r>
          </a:p>
          <a:p>
            <a:pPr marL="1371600" lvl="2" indent="-514350" eaLnBrk="1" fontAlgn="auto" hangingPunct="1">
              <a:spcAft>
                <a:spcPts val="0"/>
              </a:spcAft>
              <a:buFont typeface="Arial"/>
              <a:buChar char="•"/>
              <a:defRPr/>
            </a:pPr>
            <a:r>
              <a:rPr lang="en-CA" dirty="0" smtClean="0"/>
              <a:t>TDSB has closed optional attendance for French Immersion beginning 2013</a:t>
            </a:r>
          </a:p>
          <a:p>
            <a:pPr marL="1371600" lvl="2" indent="-514350" eaLnBrk="1" fontAlgn="auto" hangingPunct="1">
              <a:spcAft>
                <a:spcPts val="0"/>
              </a:spcAft>
              <a:buFont typeface="Arial"/>
              <a:buChar char="•"/>
              <a:defRPr/>
            </a:pPr>
            <a:r>
              <a:rPr lang="en-CA" dirty="0" smtClean="0"/>
              <a:t>TDSB  may shrink the number of FI SK students from 60 to 56.</a:t>
            </a:r>
          </a:p>
          <a:p>
            <a:pPr marL="1371600" lvl="2" indent="-514350" eaLnBrk="1" fontAlgn="auto" hangingPunct="1">
              <a:spcAft>
                <a:spcPts val="0"/>
              </a:spcAft>
              <a:buFont typeface="Arial"/>
              <a:buChar char="•"/>
              <a:defRPr/>
            </a:pPr>
            <a:r>
              <a:rPr lang="en-CA" dirty="0" smtClean="0"/>
              <a:t>TDSB may shrink the FI catchment to “Allenby” only (with grandfathering).</a:t>
            </a:r>
          </a:p>
          <a:p>
            <a:pPr marL="1371600" lvl="2" indent="-514350" eaLnBrk="1" fontAlgn="auto" hangingPunct="1">
              <a:spcAft>
                <a:spcPts val="0"/>
              </a:spcAft>
              <a:buFont typeface="Arial"/>
              <a:buChar char="•"/>
              <a:defRPr/>
            </a:pPr>
            <a:r>
              <a:rPr lang="en-CA" dirty="0" smtClean="0"/>
              <a:t>TDSB is looking into the exemption possibilities for primary French Immersion classes </a:t>
            </a:r>
          </a:p>
          <a:p>
            <a:pPr marL="971550" lvl="1" indent="-514350" eaLnBrk="1" fontAlgn="auto" hangingPunct="1">
              <a:spcAft>
                <a:spcPts val="0"/>
              </a:spcAft>
              <a:buFont typeface="+mj-lt"/>
              <a:buAutoNum type="arabicPeriod"/>
              <a:defRPr/>
            </a:pPr>
            <a:endParaRPr lang="en-CA" dirty="0" smtClean="0"/>
          </a:p>
          <a:p>
            <a:pPr marL="971550" lvl="1" indent="-514350" eaLnBrk="1" fontAlgn="auto" hangingPunct="1">
              <a:spcAft>
                <a:spcPts val="0"/>
              </a:spcAft>
              <a:buFont typeface="+mj-lt"/>
              <a:buAutoNum type="arabicPeriod"/>
              <a:defRPr/>
            </a:pPr>
            <a:endParaRPr lang="en-CA" dirty="0" smtClean="0"/>
          </a:p>
          <a:p>
            <a:pPr marL="457200" lvl="1" indent="0" eaLnBrk="1" fontAlgn="auto" hangingPunct="1">
              <a:spcAft>
                <a:spcPts val="0"/>
              </a:spcAft>
              <a:buFont typeface="Arial" pitchFamily="34" charset="0"/>
              <a:buNone/>
              <a:defRPr/>
            </a:pPr>
            <a:endParaRPr lang="en-CA" dirty="0" smtClean="0"/>
          </a:p>
          <a:p>
            <a:pPr marL="457200" lvl="1" indent="0" eaLnBrk="1" fontAlgn="auto" hangingPunct="1">
              <a:spcAft>
                <a:spcPts val="0"/>
              </a:spcAft>
              <a:buFont typeface="Arial" pitchFamily="34" charset="0"/>
              <a:buNone/>
              <a:defRPr/>
            </a:pPr>
            <a:endParaRPr lang="en-CA" dirty="0" smtClean="0"/>
          </a:p>
          <a:p>
            <a:pPr eaLnBrk="1" fontAlgn="auto" hangingPunct="1">
              <a:spcAft>
                <a:spcPts val="0"/>
              </a:spcAft>
              <a:buFont typeface="Arial" pitchFamily="34" charset="0"/>
              <a:buChar char="•"/>
              <a:defRPr/>
            </a:pPr>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7</a:t>
            </a:fld>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What We </a:t>
            </a:r>
            <a:r>
              <a:rPr lang="en-CA" dirty="0">
                <a:solidFill>
                  <a:schemeClr val="accent2"/>
                </a:solidFill>
              </a:rPr>
              <a:t>K</a:t>
            </a:r>
            <a:r>
              <a:rPr lang="en-CA" dirty="0" smtClean="0">
                <a:solidFill>
                  <a:schemeClr val="accent2"/>
                </a:solidFill>
              </a:rPr>
              <a:t>now</a:t>
            </a:r>
            <a:endParaRPr lang="en-CA" dirty="0">
              <a:solidFill>
                <a:schemeClr val="accent2"/>
              </a:solidFill>
            </a:endParaRPr>
          </a:p>
        </p:txBody>
      </p:sp>
      <p:sp>
        <p:nvSpPr>
          <p:cNvPr id="3" name="Content Placeholder 2"/>
          <p:cNvSpPr>
            <a:spLocks noGrp="1"/>
          </p:cNvSpPr>
          <p:nvPr>
            <p:ph idx="1"/>
          </p:nvPr>
        </p:nvSpPr>
        <p:spPr/>
        <p:txBody>
          <a:bodyPr rtlCol="0">
            <a:normAutofit fontScale="92500" lnSpcReduction="10000"/>
          </a:bodyPr>
          <a:lstStyle/>
          <a:p>
            <a:pPr lvl="1" eaLnBrk="1" fontAlgn="auto" hangingPunct="1">
              <a:spcAft>
                <a:spcPts val="0"/>
              </a:spcAft>
              <a:buFont typeface="Arial"/>
              <a:buChar char="•"/>
              <a:defRPr/>
            </a:pPr>
            <a:r>
              <a:rPr lang="en-CA" dirty="0" smtClean="0"/>
              <a:t>TDSB has r</a:t>
            </a:r>
            <a:r>
              <a:rPr lang="en-CA" u="sng" dirty="0" smtClean="0"/>
              <a:t>e-opened </a:t>
            </a:r>
            <a:r>
              <a:rPr lang="en-CA" dirty="0" smtClean="0"/>
              <a:t>the discussion about using Bannockburn.</a:t>
            </a:r>
          </a:p>
          <a:p>
            <a:pPr lvl="1" eaLnBrk="1" fontAlgn="auto" hangingPunct="1">
              <a:spcAft>
                <a:spcPts val="0"/>
              </a:spcAft>
              <a:buFont typeface="Arial"/>
              <a:buChar char="•"/>
              <a:defRPr/>
            </a:pPr>
            <a:r>
              <a:rPr lang="en-CA" dirty="0" smtClean="0"/>
              <a:t>TDSB has advised the PART Committee that it </a:t>
            </a:r>
            <a:r>
              <a:rPr lang="en-CA" u="sng" dirty="0" smtClean="0"/>
              <a:t>supports</a:t>
            </a:r>
            <a:r>
              <a:rPr lang="en-CA" dirty="0" smtClean="0"/>
              <a:t> the recently received Daycare Business model (continued exclusive use of Daycare Rooms 1 and 2)</a:t>
            </a:r>
          </a:p>
          <a:p>
            <a:pPr lvl="1" eaLnBrk="1" fontAlgn="auto" hangingPunct="1">
              <a:spcAft>
                <a:spcPts val="0"/>
              </a:spcAft>
              <a:buFont typeface="Arial"/>
              <a:buChar char="•"/>
              <a:defRPr/>
            </a:pPr>
            <a:r>
              <a:rPr lang="en-CA" dirty="0" smtClean="0"/>
              <a:t>TDSB has released 3 options for a build at Allenby.</a:t>
            </a:r>
          </a:p>
          <a:p>
            <a:pPr lvl="1" eaLnBrk="1" fontAlgn="auto" hangingPunct="1">
              <a:spcAft>
                <a:spcPts val="0"/>
              </a:spcAft>
              <a:buFont typeface="Arial"/>
              <a:buChar char="•"/>
              <a:defRPr/>
            </a:pPr>
            <a:r>
              <a:rPr lang="en-CA" dirty="0" smtClean="0"/>
              <a:t>TDSB staff is of the view that the build could be approved by the Ministry of Education.</a:t>
            </a:r>
          </a:p>
          <a:p>
            <a:pPr lvl="1" eaLnBrk="1" fontAlgn="auto" hangingPunct="1">
              <a:spcAft>
                <a:spcPts val="0"/>
              </a:spcAft>
              <a:buFont typeface="Arial"/>
              <a:buChar char="•"/>
              <a:defRPr/>
            </a:pPr>
            <a:r>
              <a:rPr lang="en-CA" dirty="0" smtClean="0"/>
              <a:t>The lunchroom is off the table as a room available for repurposing.</a:t>
            </a:r>
          </a:p>
          <a:p>
            <a:pPr marL="971550" lvl="1" indent="-514350" eaLnBrk="1" fontAlgn="auto" hangingPunct="1">
              <a:spcAft>
                <a:spcPts val="0"/>
              </a:spcAft>
              <a:buNone/>
              <a:defRPr/>
            </a:pPr>
            <a:endParaRPr lang="en-CA" dirty="0" smtClean="0"/>
          </a:p>
          <a:p>
            <a:pPr marL="971550" lvl="1" indent="-514350" eaLnBrk="1" fontAlgn="auto" hangingPunct="1">
              <a:spcAft>
                <a:spcPts val="0"/>
              </a:spcAft>
              <a:defRPr/>
            </a:pPr>
            <a:endParaRPr lang="en-CA" dirty="0" smtClean="0"/>
          </a:p>
          <a:p>
            <a:pPr marL="971550" lvl="1" indent="-514350" eaLnBrk="1" fontAlgn="auto" hangingPunct="1">
              <a:spcAft>
                <a:spcPts val="0"/>
              </a:spcAft>
              <a:defRPr/>
            </a:pPr>
            <a:endParaRPr lang="en-CA" dirty="0" smtClean="0"/>
          </a:p>
          <a:p>
            <a:pPr marL="971550" lvl="1" indent="-514350" eaLnBrk="1" fontAlgn="auto" hangingPunct="1">
              <a:spcAft>
                <a:spcPts val="0"/>
              </a:spcAft>
              <a:buFont typeface="+mj-lt"/>
              <a:buAutoNum type="arabicPeriod"/>
              <a:defRPr/>
            </a:pPr>
            <a:endParaRPr lang="en-CA" dirty="0" smtClean="0"/>
          </a:p>
          <a:p>
            <a:pPr marL="971550" lvl="1" indent="-514350" eaLnBrk="1" fontAlgn="auto" hangingPunct="1">
              <a:spcAft>
                <a:spcPts val="0"/>
              </a:spcAft>
              <a:buFont typeface="+mj-lt"/>
              <a:buAutoNum type="arabicPeriod"/>
              <a:defRPr/>
            </a:pPr>
            <a:endParaRPr lang="en-CA" dirty="0" smtClean="0"/>
          </a:p>
          <a:p>
            <a:pPr marL="457200" lvl="1" indent="0" eaLnBrk="1" fontAlgn="auto" hangingPunct="1">
              <a:spcAft>
                <a:spcPts val="0"/>
              </a:spcAft>
              <a:buFont typeface="Arial" pitchFamily="34" charset="0"/>
              <a:buNone/>
              <a:defRPr/>
            </a:pPr>
            <a:endParaRPr lang="en-CA" dirty="0" smtClean="0"/>
          </a:p>
          <a:p>
            <a:pPr marL="457200" lvl="1" indent="0" eaLnBrk="1" fontAlgn="auto" hangingPunct="1">
              <a:spcAft>
                <a:spcPts val="0"/>
              </a:spcAft>
              <a:buFont typeface="Arial" pitchFamily="34" charset="0"/>
              <a:buNone/>
              <a:defRPr/>
            </a:pPr>
            <a:endParaRPr lang="en-CA" dirty="0" smtClean="0"/>
          </a:p>
          <a:p>
            <a:pPr eaLnBrk="1" fontAlgn="auto" hangingPunct="1">
              <a:spcAft>
                <a:spcPts val="0"/>
              </a:spcAft>
              <a:buFont typeface="Arial" pitchFamily="34" charset="0"/>
              <a:buChar char="•"/>
              <a:defRPr/>
            </a:pPr>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8</a:t>
            </a:fld>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Going Forward</a:t>
            </a:r>
            <a:endParaRPr lang="en-CA" dirty="0">
              <a:solidFill>
                <a:schemeClr val="accent2"/>
              </a:solidFill>
            </a:endParaRPr>
          </a:p>
        </p:txBody>
      </p:sp>
      <p:sp>
        <p:nvSpPr>
          <p:cNvPr id="18434" name="Content Placeholder 2"/>
          <p:cNvSpPr>
            <a:spLocks noGrp="1"/>
          </p:cNvSpPr>
          <p:nvPr>
            <p:ph idx="1"/>
          </p:nvPr>
        </p:nvSpPr>
        <p:spPr/>
        <p:txBody>
          <a:bodyPr/>
          <a:lstStyle/>
          <a:p>
            <a:pPr marL="971550" lvl="1" indent="-514350" eaLnBrk="1" hangingPunct="1">
              <a:buFont typeface="Calibri" pitchFamily="34" charset="0"/>
              <a:buAutoNum type="arabicPeriod"/>
            </a:pPr>
            <a:r>
              <a:rPr lang="en-CA" sz="3600" dirty="0" smtClean="0"/>
              <a:t>Build, Repurpose and limit FI students. </a:t>
            </a:r>
          </a:p>
          <a:p>
            <a:pPr marL="971550" lvl="1" indent="-514350" eaLnBrk="1" hangingPunct="1">
              <a:buFont typeface="Calibri" pitchFamily="34" charset="0"/>
              <a:buAutoNum type="arabicPeriod"/>
            </a:pPr>
            <a:r>
              <a:rPr lang="en-CA" sz="3600" dirty="0" smtClean="0"/>
              <a:t>Re-open Bannockburn (Allenby North)</a:t>
            </a:r>
          </a:p>
          <a:p>
            <a:pPr marL="971550" lvl="1" indent="-514350" eaLnBrk="1" hangingPunct="1">
              <a:buFont typeface="Calibri" pitchFamily="34" charset="0"/>
              <a:buAutoNum type="arabicPeriod"/>
            </a:pPr>
            <a:r>
              <a:rPr lang="en-CA" sz="3600" dirty="0" smtClean="0"/>
              <a:t>Boundary Changes</a:t>
            </a:r>
          </a:p>
          <a:p>
            <a:pPr marL="971550" lvl="1" indent="-514350" eaLnBrk="1" hangingPunct="1">
              <a:buFont typeface="Arial" charset="0"/>
              <a:buNone/>
            </a:pPr>
            <a:endParaRPr lang="en-CA" dirty="0" smtClean="0"/>
          </a:p>
          <a:p>
            <a:pPr marL="971550" lvl="1" indent="-514350" eaLnBrk="1" hangingPunct="1">
              <a:buFont typeface="Arial" charset="0"/>
              <a:buNone/>
            </a:pP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9</a:t>
            </a:fld>
            <a:endParaRPr lang="en-C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16868</TotalTime>
  <Words>2635</Words>
  <Application>Microsoft Office PowerPoint</Application>
  <PresentationFormat>On-screen Show (4:3)</PresentationFormat>
  <Paragraphs>380</Paragraphs>
  <Slides>44</Slides>
  <Notes>32</Notes>
  <HiddenSlides>1</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Parent PART Representatives’ Presentation to  Allenby Parents Association  </vt:lpstr>
      <vt:lpstr>Purpose of Tonight’s Meeting</vt:lpstr>
      <vt:lpstr>Recap of March 27th Meeting </vt:lpstr>
      <vt:lpstr>Results of the ‘Vote’</vt:lpstr>
      <vt:lpstr>Results of the ‘Vote’</vt:lpstr>
      <vt:lpstr>Timeline and Summary of Upcoming Meetings</vt:lpstr>
      <vt:lpstr>What We Know</vt:lpstr>
      <vt:lpstr>What We Know</vt:lpstr>
      <vt:lpstr>Options Going Forward</vt:lpstr>
      <vt:lpstr>Options: Build: 2 classrooms on St. Clements</vt:lpstr>
      <vt:lpstr>Build Option Requires Re-purposing Space for 2 Rooms</vt:lpstr>
      <vt:lpstr>Build and Re-purpose Option</vt:lpstr>
      <vt:lpstr> Building On Site: Positive Considerations </vt:lpstr>
      <vt:lpstr> Building On Site: Negative Considerations  </vt:lpstr>
      <vt:lpstr>Options: Boundary Change </vt:lpstr>
      <vt:lpstr>Options: Boundary Change  Current English Catchment</vt:lpstr>
      <vt:lpstr>Options: Boundary Change N/E</vt:lpstr>
      <vt:lpstr>Options: Boundary Change West</vt:lpstr>
      <vt:lpstr> Boundary Changes: Positive Considerations  </vt:lpstr>
      <vt:lpstr> Boundary Changes: Negative Considerations</vt:lpstr>
      <vt:lpstr> Bannockburn - Allenby North</vt:lpstr>
      <vt:lpstr> Bannockburn – Positive Considerations</vt:lpstr>
      <vt:lpstr> Bannockburn – Negative Considerations</vt:lpstr>
      <vt:lpstr>RANKING OF OPTIONS </vt:lpstr>
      <vt:lpstr>PowerPoint Presentation</vt:lpstr>
      <vt:lpstr>PowerPoint Presentation</vt:lpstr>
      <vt:lpstr>Back-up</vt:lpstr>
      <vt:lpstr>Pick-up and Drop-off</vt:lpstr>
      <vt:lpstr>Boundary Changes w/o Grandfathering: Pros</vt:lpstr>
      <vt:lpstr>What we need to consider:  Boundary Changes w/ grandfathering</vt:lpstr>
      <vt:lpstr>What we need to consider:  Boundary Changes w/ grandfathering</vt:lpstr>
      <vt:lpstr>Boundary Changes w/o Grandfathering: Pros</vt:lpstr>
      <vt:lpstr> Boundary Changes w/o Grandfathering: Cons</vt:lpstr>
      <vt:lpstr>Boundary Changes w/Grandfathering: Pros</vt:lpstr>
      <vt:lpstr>Boundary Changes w/Grandfathering: Pros</vt:lpstr>
      <vt:lpstr>Boundary Changes w/Grandfathering: Cons</vt:lpstr>
      <vt:lpstr>Benefit of Music Program</vt:lpstr>
      <vt:lpstr>Overall Workable Options:  Decision Tree??</vt:lpstr>
      <vt:lpstr>Basic Decision  to Obtain 2 Classrooms for FDK</vt:lpstr>
      <vt:lpstr>Program Change: 1-6 school</vt:lpstr>
      <vt:lpstr>Program Change: Allenby 1-6 School</vt:lpstr>
      <vt:lpstr>FDK/Space Committee</vt:lpstr>
      <vt:lpstr>Current Footprint: We have 5 and need 7 rooms to incorporate FDK</vt:lpstr>
      <vt:lpstr>Repurpose Daycare Rooms: What does this mean for current programs?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Allenby Jr. Public School Parent Association Accommodation Review Committee</dc:title>
  <dc:creator>Ro and Andrew</dc:creator>
  <cp:lastModifiedBy>Tamara</cp:lastModifiedBy>
  <cp:revision>233</cp:revision>
  <dcterms:created xsi:type="dcterms:W3CDTF">2013-04-13T01:46:22Z</dcterms:created>
  <dcterms:modified xsi:type="dcterms:W3CDTF">2013-04-15T18:17:11Z</dcterms:modified>
</cp:coreProperties>
</file>