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omments/comment1.xml" ContentType="application/vnd.openxmlformats-officedocument.presentationml.comment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omments/comment2.xml" ContentType="application/vnd.openxmlformats-officedocument.presentationml.comments+xml"/>
  <Override PartName="/ppt/notesSlides/notesSlide38.xml" ContentType="application/vnd.openxmlformats-officedocument.presentationml.notesSlide+xml"/>
  <Override PartName="/ppt/comments/comment3.xml" ContentType="application/vnd.openxmlformats-officedocument.presentationml.comment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omments/comment4.xml" ContentType="application/vnd.openxmlformats-officedocument.presentationml.comments+xml"/>
  <Override PartName="/ppt/notesSlides/notesSlide4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sldIdLst>
    <p:sldId id="256" r:id="rId2"/>
    <p:sldId id="488" r:id="rId3"/>
    <p:sldId id="356" r:id="rId4"/>
    <p:sldId id="452" r:id="rId5"/>
    <p:sldId id="489" r:id="rId6"/>
    <p:sldId id="354" r:id="rId7"/>
    <p:sldId id="389" r:id="rId8"/>
    <p:sldId id="363" r:id="rId9"/>
    <p:sldId id="490" r:id="rId10"/>
    <p:sldId id="367" r:id="rId11"/>
    <p:sldId id="392" r:id="rId12"/>
    <p:sldId id="478" r:id="rId13"/>
    <p:sldId id="479" r:id="rId14"/>
    <p:sldId id="390" r:id="rId15"/>
    <p:sldId id="391" r:id="rId16"/>
    <p:sldId id="448" r:id="rId17"/>
    <p:sldId id="393" r:id="rId18"/>
    <p:sldId id="428" r:id="rId19"/>
    <p:sldId id="491" r:id="rId20"/>
    <p:sldId id="502" r:id="rId21"/>
    <p:sldId id="532" r:id="rId22"/>
    <p:sldId id="480" r:id="rId23"/>
    <p:sldId id="533" r:id="rId24"/>
    <p:sldId id="439" r:id="rId25"/>
    <p:sldId id="492" r:id="rId26"/>
    <p:sldId id="441" r:id="rId27"/>
    <p:sldId id="534" r:id="rId28"/>
    <p:sldId id="487" r:id="rId29"/>
    <p:sldId id="412" r:id="rId30"/>
    <p:sldId id="530" r:id="rId31"/>
    <p:sldId id="459" r:id="rId32"/>
    <p:sldId id="458" r:id="rId33"/>
    <p:sldId id="460" r:id="rId34"/>
    <p:sldId id="461" r:id="rId35"/>
    <p:sldId id="462" r:id="rId36"/>
    <p:sldId id="463" r:id="rId37"/>
    <p:sldId id="504" r:id="rId38"/>
    <p:sldId id="505" r:id="rId39"/>
    <p:sldId id="482" r:id="rId40"/>
    <p:sldId id="468" r:id="rId41"/>
    <p:sldId id="469" r:id="rId42"/>
    <p:sldId id="473" r:id="rId43"/>
    <p:sldId id="535" r:id="rId44"/>
    <p:sldId id="415" r:id="rId45"/>
    <p:sldId id="536" r:id="rId46"/>
    <p:sldId id="541" r:id="rId47"/>
    <p:sldId id="540" r:id="rId48"/>
    <p:sldId id="359" r:id="rId49"/>
    <p:sldId id="360" r:id="rId50"/>
    <p:sldId id="542" r:id="rId51"/>
    <p:sldId id="506" r:id="rId52"/>
    <p:sldId id="531" r:id="rId53"/>
    <p:sldId id="507" r:id="rId54"/>
    <p:sldId id="537" r:id="rId55"/>
    <p:sldId id="538" r:id="rId56"/>
    <p:sldId id="508" r:id="rId57"/>
    <p:sldId id="509" r:id="rId58"/>
    <p:sldId id="510" r:id="rId59"/>
    <p:sldId id="511" r:id="rId60"/>
    <p:sldId id="512" r:id="rId61"/>
    <p:sldId id="513" r:id="rId62"/>
    <p:sldId id="516" r:id="rId63"/>
    <p:sldId id="358" r:id="rId64"/>
    <p:sldId id="519" r:id="rId65"/>
    <p:sldId id="520" r:id="rId66"/>
    <p:sldId id="522" r:id="rId67"/>
    <p:sldId id="525" r:id="rId68"/>
    <p:sldId id="528" r:id="rId69"/>
  </p:sldIdLst>
  <p:sldSz cx="9144000" cy="6858000" type="screen4x3"/>
  <p:notesSz cx="6858000"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 and Andrew" initials="RaA" lastIdx="4" clrIdx="0"/>
  <p:cmAuthor id="1" name="Lori Pike" initials="" lastIdx="3" clrIdx="1"/>
  <p:cmAuthor id="2" name="foxro" initials="rsf" lastIdx="9"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85968" autoAdjust="0"/>
  </p:normalViewPr>
  <p:slideViewPr>
    <p:cSldViewPr>
      <p:cViewPr>
        <p:scale>
          <a:sx n="76" d="100"/>
          <a:sy n="76" d="100"/>
        </p:scale>
        <p:origin x="-276" y="-4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82" d="100"/>
          <a:sy n="82" d="100"/>
        </p:scale>
        <p:origin x="-2016" y="-96"/>
      </p:cViewPr>
      <p:guideLst>
        <p:guide orient="horz" pos="2909"/>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3-03-21T14:16:30.266" idx="9">
    <p:pos x="5292" y="2760"/>
    <p:text>I have added the comment about fewer a la carte in the mid term as students who are grandfathered graduate because without (1) use of Daycare Rooms (in addition to 006) (2) Music room or part of it, or (3) portable(s) or potentially a FDK build (depends on whether the boundary change can elimiate an entire FDK class which is projected for 2014, which would be based on stopping JKs from entering Allenby who are outside the new boundaries), we can't do grandfathering in 2014 </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13-03-21T14:16:30.266" idx="6">
    <p:pos x="5292" y="2760"/>
    <p:text>I have added the comment about fewer a la carte in the mid term as students who are grandfathered graduate because without (1) use of Daycare Rooms (in addition to 006) (2) Music room or part of it, or (3) portable(s) or potentially a FDK build (depends on whether the boundary change can elimiate an entire FDK class which is projected for 2014, which would be based on stopping JKs from entering Allenby who are outside the new boundaries), we can't do grandfathering in 2014 </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13-03-21T14:16:30.266" idx="7">
    <p:pos x="5292" y="2760"/>
    <p:text>I have added the comment about fewer a la carte in the mid term as students who are grandfathered graduate because without (1) use of Daycare Rooms (in addition to 006) (2) Music room or part of it, or (3) portable(s) or potentially a FDK build (depends on whether the boundary change can elimiate an entire FDK class which is projected for 2014, which would be based on stopping JKs from entering Allenby who are outside the new boundaries), we can't do grandfathering in 2014 </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13-03-19T22:13:33.981" idx="3">
    <p:pos x="2604" y="3787"/>
    <p:text>I had suggested that the daycare room might be used as something other than a regular classroom.  Not sure whether this idea has any viability.  There would be a build involved in moving the wall in 205A and B and dividing the Daycare Room into 2 HSP rooms;  there would also be a cost in retrofitting the Staff Room into a classroom.  If we already got money to build 2 FDK classrooms then I'm not sure that we could get money to do these builds.</p:text>
  </p:cm>
  <p:cm authorId="0" dt="2013-03-19T22:16:17.602" idx="4">
    <p:pos x="5121" y="2580"/>
    <p:text>Right now the slide deck doesn't include using 102 except at this decision tree.  If it isn't an option the tree should be amended.</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A471EF-F7B0-4F44-8464-1D7D93B7DD5B}"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CA"/>
        </a:p>
      </dgm:t>
    </dgm:pt>
    <dgm:pt modelId="{47F89499-BC03-454D-B836-9A9654C2B4BC}">
      <dgm:prSet phldrT="[Text]" custT="1"/>
      <dgm:spPr/>
      <dgm:t>
        <a:bodyPr/>
        <a:lstStyle/>
        <a:p>
          <a:r>
            <a:rPr lang="en-CA" sz="2800" dirty="0" smtClean="0"/>
            <a:t>BUILD &amp; REPURPOSE SPACE</a:t>
          </a:r>
          <a:endParaRPr lang="en-CA" sz="2800" dirty="0"/>
        </a:p>
      </dgm:t>
    </dgm:pt>
    <dgm:pt modelId="{CDF59655-4059-4F75-B5E8-D304DA581BFA}" type="parTrans" cxnId="{E7ECEDC2-041F-4659-85AE-A0732E970A46}">
      <dgm:prSet/>
      <dgm:spPr/>
      <dgm:t>
        <a:bodyPr/>
        <a:lstStyle/>
        <a:p>
          <a:endParaRPr lang="en-CA"/>
        </a:p>
      </dgm:t>
    </dgm:pt>
    <dgm:pt modelId="{9EB5ED0D-A421-4359-80E4-C3207459BE46}" type="sibTrans" cxnId="{E7ECEDC2-041F-4659-85AE-A0732E970A46}">
      <dgm:prSet/>
      <dgm:spPr/>
      <dgm:t>
        <a:bodyPr/>
        <a:lstStyle/>
        <a:p>
          <a:endParaRPr lang="en-CA"/>
        </a:p>
      </dgm:t>
    </dgm:pt>
    <dgm:pt modelId="{4AC50CE9-E550-4968-9892-12D593231F51}">
      <dgm:prSet phldrT="[Text]" custT="1"/>
      <dgm:spPr/>
      <dgm:t>
        <a:bodyPr/>
        <a:lstStyle/>
        <a:p>
          <a:r>
            <a:rPr lang="en-CA" sz="2800" dirty="0" smtClean="0"/>
            <a:t>BOUNDARY CHANGES &amp; REPURPOSE SPACE</a:t>
          </a:r>
          <a:endParaRPr lang="en-CA" sz="2800" dirty="0"/>
        </a:p>
      </dgm:t>
    </dgm:pt>
    <dgm:pt modelId="{58374DDD-2554-40B1-9BF0-54F77C3DA210}" type="parTrans" cxnId="{D712FF4B-F4DD-428B-8012-6760227DFE39}">
      <dgm:prSet/>
      <dgm:spPr/>
      <dgm:t>
        <a:bodyPr/>
        <a:lstStyle/>
        <a:p>
          <a:endParaRPr lang="en-CA"/>
        </a:p>
      </dgm:t>
    </dgm:pt>
    <dgm:pt modelId="{7FCB5F63-C5CB-4F9B-988D-CAE2658153A6}" type="sibTrans" cxnId="{D712FF4B-F4DD-428B-8012-6760227DFE39}">
      <dgm:prSet/>
      <dgm:spPr/>
      <dgm:t>
        <a:bodyPr/>
        <a:lstStyle/>
        <a:p>
          <a:endParaRPr lang="en-CA"/>
        </a:p>
      </dgm:t>
    </dgm:pt>
    <dgm:pt modelId="{37A1E914-40DF-4C97-8082-1E68A645E14A}">
      <dgm:prSet phldrT="[Text]" custT="1"/>
      <dgm:spPr/>
      <dgm:t>
        <a:bodyPr/>
        <a:lstStyle/>
        <a:p>
          <a:r>
            <a:rPr lang="en-CA" sz="3200" dirty="0" smtClean="0"/>
            <a:t>REPURPOSE SPACE</a:t>
          </a:r>
          <a:endParaRPr lang="en-CA" sz="3200" dirty="0"/>
        </a:p>
      </dgm:t>
    </dgm:pt>
    <dgm:pt modelId="{7A001A53-5CA0-4A5B-8F3C-04F325382DD0}" type="parTrans" cxnId="{C8ADF642-790A-459D-A511-66C2E025D374}">
      <dgm:prSet/>
      <dgm:spPr/>
      <dgm:t>
        <a:bodyPr/>
        <a:lstStyle/>
        <a:p>
          <a:endParaRPr lang="en-CA"/>
        </a:p>
      </dgm:t>
    </dgm:pt>
    <dgm:pt modelId="{F0CC88CE-781B-4ECA-B1FD-445A250DAC5E}" type="sibTrans" cxnId="{C8ADF642-790A-459D-A511-66C2E025D374}">
      <dgm:prSet/>
      <dgm:spPr/>
      <dgm:t>
        <a:bodyPr/>
        <a:lstStyle/>
        <a:p>
          <a:endParaRPr lang="en-CA"/>
        </a:p>
      </dgm:t>
    </dgm:pt>
    <dgm:pt modelId="{4F257D7C-AE10-41EB-BCA6-7AD1452ECCD0}">
      <dgm:prSet phldrT="[Text]"/>
      <dgm:spPr/>
      <dgm:t>
        <a:bodyPr/>
        <a:lstStyle/>
        <a:p>
          <a:r>
            <a:rPr lang="en-CA" dirty="0" smtClean="0"/>
            <a:t>BOUNDARY CHANGES</a:t>
          </a:r>
          <a:endParaRPr lang="en-CA" dirty="0"/>
        </a:p>
      </dgm:t>
    </dgm:pt>
    <dgm:pt modelId="{7E5B72CD-F539-493C-817E-A93C4CB288F6}" type="parTrans" cxnId="{90409DC1-7FDE-4179-9D53-99C4060D4091}">
      <dgm:prSet/>
      <dgm:spPr/>
      <dgm:t>
        <a:bodyPr/>
        <a:lstStyle/>
        <a:p>
          <a:endParaRPr lang="en-CA"/>
        </a:p>
      </dgm:t>
    </dgm:pt>
    <dgm:pt modelId="{5998B173-5394-4557-A3FB-EB73F2CD435A}" type="sibTrans" cxnId="{90409DC1-7FDE-4179-9D53-99C4060D4091}">
      <dgm:prSet/>
      <dgm:spPr/>
      <dgm:t>
        <a:bodyPr/>
        <a:lstStyle/>
        <a:p>
          <a:endParaRPr lang="en-CA"/>
        </a:p>
      </dgm:t>
    </dgm:pt>
    <dgm:pt modelId="{636C40FD-6CD5-4E58-9003-67BFFC4AC6CD}" type="pres">
      <dgm:prSet presAssocID="{8AA471EF-F7B0-4F44-8464-1D7D93B7DD5B}" presName="diagram" presStyleCnt="0">
        <dgm:presLayoutVars>
          <dgm:dir/>
          <dgm:resizeHandles val="exact"/>
        </dgm:presLayoutVars>
      </dgm:prSet>
      <dgm:spPr/>
      <dgm:t>
        <a:bodyPr/>
        <a:lstStyle/>
        <a:p>
          <a:endParaRPr lang="en-CA"/>
        </a:p>
      </dgm:t>
    </dgm:pt>
    <dgm:pt modelId="{97702A30-2300-4318-B25B-A1475A696E06}" type="pres">
      <dgm:prSet presAssocID="{47F89499-BC03-454D-B836-9A9654C2B4BC}" presName="node" presStyleLbl="node1" presStyleIdx="0" presStyleCnt="4" custScaleX="61826" custLinFactNeighborX="31020" custLinFactNeighborY="7249">
        <dgm:presLayoutVars>
          <dgm:bulletEnabled val="1"/>
        </dgm:presLayoutVars>
      </dgm:prSet>
      <dgm:spPr/>
      <dgm:t>
        <a:bodyPr/>
        <a:lstStyle/>
        <a:p>
          <a:endParaRPr lang="en-CA"/>
        </a:p>
      </dgm:t>
    </dgm:pt>
    <dgm:pt modelId="{4AC30D59-7D92-416A-A586-0A175BD28CBE}" type="pres">
      <dgm:prSet presAssocID="{9EB5ED0D-A421-4359-80E4-C3207459BE46}" presName="sibTrans" presStyleCnt="0"/>
      <dgm:spPr/>
    </dgm:pt>
    <dgm:pt modelId="{DAD06F20-E16C-481E-B7F2-3A972FC27795}" type="pres">
      <dgm:prSet presAssocID="{4AC50CE9-E550-4968-9892-12D593231F51}" presName="node" presStyleLbl="node1" presStyleIdx="1" presStyleCnt="4" custScaleX="63937" custLinFactNeighborX="53352" custLinFactNeighborY="3599">
        <dgm:presLayoutVars>
          <dgm:bulletEnabled val="1"/>
        </dgm:presLayoutVars>
      </dgm:prSet>
      <dgm:spPr/>
      <dgm:t>
        <a:bodyPr/>
        <a:lstStyle/>
        <a:p>
          <a:endParaRPr lang="en-CA"/>
        </a:p>
      </dgm:t>
    </dgm:pt>
    <dgm:pt modelId="{44F742CC-E33C-4363-853F-51FCA8391628}" type="pres">
      <dgm:prSet presAssocID="{7FCB5F63-C5CB-4F9B-988D-CAE2658153A6}" presName="sibTrans" presStyleCnt="0"/>
      <dgm:spPr/>
    </dgm:pt>
    <dgm:pt modelId="{8C607AC0-8B48-49A0-832F-9F9E5951BEB0}" type="pres">
      <dgm:prSet presAssocID="{37A1E914-40DF-4C97-8082-1E68A645E14A}" presName="node" presStyleLbl="node1" presStyleIdx="2" presStyleCnt="4" custScaleX="69558" custLinFactY="20384" custLinFactNeighborX="-22774" custLinFactNeighborY="100000">
        <dgm:presLayoutVars>
          <dgm:bulletEnabled val="1"/>
        </dgm:presLayoutVars>
      </dgm:prSet>
      <dgm:spPr/>
      <dgm:t>
        <a:bodyPr/>
        <a:lstStyle/>
        <a:p>
          <a:endParaRPr lang="en-CA"/>
        </a:p>
      </dgm:t>
    </dgm:pt>
    <dgm:pt modelId="{C3B51D58-EEAC-4AF3-B6F7-9B4BE627D44B}" type="pres">
      <dgm:prSet presAssocID="{F0CC88CE-781B-4ECA-B1FD-445A250DAC5E}" presName="sibTrans" presStyleCnt="0"/>
      <dgm:spPr/>
    </dgm:pt>
    <dgm:pt modelId="{164FE0AB-95B1-4571-8DCB-A55650354733}" type="pres">
      <dgm:prSet presAssocID="{4F257D7C-AE10-41EB-BCA6-7AD1452ECCD0}" presName="node" presStyleLbl="node1" presStyleIdx="3" presStyleCnt="4" custScaleX="63937" custLinFactNeighborX="-46861" custLinFactNeighborY="3718">
        <dgm:presLayoutVars>
          <dgm:bulletEnabled val="1"/>
        </dgm:presLayoutVars>
      </dgm:prSet>
      <dgm:spPr/>
      <dgm:t>
        <a:bodyPr/>
        <a:lstStyle/>
        <a:p>
          <a:endParaRPr lang="en-CA"/>
        </a:p>
      </dgm:t>
    </dgm:pt>
  </dgm:ptLst>
  <dgm:cxnLst>
    <dgm:cxn modelId="{90409DC1-7FDE-4179-9D53-99C4060D4091}" srcId="{8AA471EF-F7B0-4F44-8464-1D7D93B7DD5B}" destId="{4F257D7C-AE10-41EB-BCA6-7AD1452ECCD0}" srcOrd="3" destOrd="0" parTransId="{7E5B72CD-F539-493C-817E-A93C4CB288F6}" sibTransId="{5998B173-5394-4557-A3FB-EB73F2CD435A}"/>
    <dgm:cxn modelId="{65FF79BC-77E3-6047-9B31-0AAC0C2AF49E}" type="presOf" srcId="{8AA471EF-F7B0-4F44-8464-1D7D93B7DD5B}" destId="{636C40FD-6CD5-4E58-9003-67BFFC4AC6CD}" srcOrd="0" destOrd="0" presId="urn:microsoft.com/office/officeart/2005/8/layout/default#1"/>
    <dgm:cxn modelId="{9BA446AB-0875-BD45-82D9-8D2E4EFBF3BC}" type="presOf" srcId="{47F89499-BC03-454D-B836-9A9654C2B4BC}" destId="{97702A30-2300-4318-B25B-A1475A696E06}" srcOrd="0" destOrd="0" presId="urn:microsoft.com/office/officeart/2005/8/layout/default#1"/>
    <dgm:cxn modelId="{9672DF1C-92E6-EF4F-ABFA-9A89380B1EC0}" type="presOf" srcId="{37A1E914-40DF-4C97-8082-1E68A645E14A}" destId="{8C607AC0-8B48-49A0-832F-9F9E5951BEB0}" srcOrd="0" destOrd="0" presId="urn:microsoft.com/office/officeart/2005/8/layout/default#1"/>
    <dgm:cxn modelId="{F523A7E9-C06D-4BEC-8B0A-9E762C6DE75D}" type="presOf" srcId="{4F257D7C-AE10-41EB-BCA6-7AD1452ECCD0}" destId="{164FE0AB-95B1-4571-8DCB-A55650354733}" srcOrd="0" destOrd="0" presId="urn:microsoft.com/office/officeart/2005/8/layout/default#1"/>
    <dgm:cxn modelId="{D712FF4B-F4DD-428B-8012-6760227DFE39}" srcId="{8AA471EF-F7B0-4F44-8464-1D7D93B7DD5B}" destId="{4AC50CE9-E550-4968-9892-12D593231F51}" srcOrd="1" destOrd="0" parTransId="{58374DDD-2554-40B1-9BF0-54F77C3DA210}" sibTransId="{7FCB5F63-C5CB-4F9B-988D-CAE2658153A6}"/>
    <dgm:cxn modelId="{E7ECEDC2-041F-4659-85AE-A0732E970A46}" srcId="{8AA471EF-F7B0-4F44-8464-1D7D93B7DD5B}" destId="{47F89499-BC03-454D-B836-9A9654C2B4BC}" srcOrd="0" destOrd="0" parTransId="{CDF59655-4059-4F75-B5E8-D304DA581BFA}" sibTransId="{9EB5ED0D-A421-4359-80E4-C3207459BE46}"/>
    <dgm:cxn modelId="{69550B76-C831-B141-B888-2E7B3E05B430}" type="presOf" srcId="{4AC50CE9-E550-4968-9892-12D593231F51}" destId="{DAD06F20-E16C-481E-B7F2-3A972FC27795}" srcOrd="0" destOrd="0" presId="urn:microsoft.com/office/officeart/2005/8/layout/default#1"/>
    <dgm:cxn modelId="{C8ADF642-790A-459D-A511-66C2E025D374}" srcId="{8AA471EF-F7B0-4F44-8464-1D7D93B7DD5B}" destId="{37A1E914-40DF-4C97-8082-1E68A645E14A}" srcOrd="2" destOrd="0" parTransId="{7A001A53-5CA0-4A5B-8F3C-04F325382DD0}" sibTransId="{F0CC88CE-781B-4ECA-B1FD-445A250DAC5E}"/>
    <dgm:cxn modelId="{6BD147E4-3F05-FB4B-A473-9B2C1EB8FB1A}" type="presParOf" srcId="{636C40FD-6CD5-4E58-9003-67BFFC4AC6CD}" destId="{97702A30-2300-4318-B25B-A1475A696E06}" srcOrd="0" destOrd="0" presId="urn:microsoft.com/office/officeart/2005/8/layout/default#1"/>
    <dgm:cxn modelId="{55ABA400-468A-FA49-B4BB-322C9B1CABFD}" type="presParOf" srcId="{636C40FD-6CD5-4E58-9003-67BFFC4AC6CD}" destId="{4AC30D59-7D92-416A-A586-0A175BD28CBE}" srcOrd="1" destOrd="0" presId="urn:microsoft.com/office/officeart/2005/8/layout/default#1"/>
    <dgm:cxn modelId="{1B24BF82-5420-6A44-8779-D008027CF0E2}" type="presParOf" srcId="{636C40FD-6CD5-4E58-9003-67BFFC4AC6CD}" destId="{DAD06F20-E16C-481E-B7F2-3A972FC27795}" srcOrd="2" destOrd="0" presId="urn:microsoft.com/office/officeart/2005/8/layout/default#1"/>
    <dgm:cxn modelId="{E1ADC932-B9DB-384B-A6A0-A566BBC9A319}" type="presParOf" srcId="{636C40FD-6CD5-4E58-9003-67BFFC4AC6CD}" destId="{44F742CC-E33C-4363-853F-51FCA8391628}" srcOrd="3" destOrd="0" presId="urn:microsoft.com/office/officeart/2005/8/layout/default#1"/>
    <dgm:cxn modelId="{9469B311-7D78-BC43-B48C-7F25E17E62EB}" type="presParOf" srcId="{636C40FD-6CD5-4E58-9003-67BFFC4AC6CD}" destId="{8C607AC0-8B48-49A0-832F-9F9E5951BEB0}" srcOrd="4" destOrd="0" presId="urn:microsoft.com/office/officeart/2005/8/layout/default#1"/>
    <dgm:cxn modelId="{06672C21-5462-4ABD-B2FB-D54CEFD1C12E}" type="presParOf" srcId="{636C40FD-6CD5-4E58-9003-67BFFC4AC6CD}" destId="{C3B51D58-EEAC-4AF3-B6F7-9B4BE627D44B}" srcOrd="5" destOrd="0" presId="urn:microsoft.com/office/officeart/2005/8/layout/default#1"/>
    <dgm:cxn modelId="{707034FD-6B2A-484F-8FF3-D3FCCD821E8A}" type="presParOf" srcId="{636C40FD-6CD5-4E58-9003-67BFFC4AC6CD}" destId="{164FE0AB-95B1-4571-8DCB-A55650354733}" srcOrd="6"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A471EF-F7B0-4F44-8464-1D7D93B7DD5B}"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CA"/>
        </a:p>
      </dgm:t>
    </dgm:pt>
    <dgm:pt modelId="{47F89499-BC03-454D-B836-9A9654C2B4BC}">
      <dgm:prSet phldrT="[Text]" custT="1"/>
      <dgm:spPr/>
      <dgm:t>
        <a:bodyPr/>
        <a:lstStyle/>
        <a:p>
          <a:r>
            <a:rPr lang="en-CA" sz="2800" dirty="0" smtClean="0"/>
            <a:t> 1. </a:t>
          </a:r>
        </a:p>
        <a:p>
          <a:r>
            <a:rPr lang="en-CA" sz="2800" dirty="0" smtClean="0"/>
            <a:t>BUILD &amp; REPURPOSE SPACE</a:t>
          </a:r>
          <a:endParaRPr lang="en-CA" sz="2800" dirty="0"/>
        </a:p>
      </dgm:t>
    </dgm:pt>
    <dgm:pt modelId="{CDF59655-4059-4F75-B5E8-D304DA581BFA}" type="parTrans" cxnId="{E7ECEDC2-041F-4659-85AE-A0732E970A46}">
      <dgm:prSet/>
      <dgm:spPr/>
      <dgm:t>
        <a:bodyPr/>
        <a:lstStyle/>
        <a:p>
          <a:endParaRPr lang="en-CA"/>
        </a:p>
      </dgm:t>
    </dgm:pt>
    <dgm:pt modelId="{9EB5ED0D-A421-4359-80E4-C3207459BE46}" type="sibTrans" cxnId="{E7ECEDC2-041F-4659-85AE-A0732E970A46}">
      <dgm:prSet/>
      <dgm:spPr/>
      <dgm:t>
        <a:bodyPr/>
        <a:lstStyle/>
        <a:p>
          <a:endParaRPr lang="en-CA"/>
        </a:p>
      </dgm:t>
    </dgm:pt>
    <dgm:pt modelId="{4AC50CE9-E550-4968-9892-12D593231F51}">
      <dgm:prSet phldrT="[Text]" custT="1"/>
      <dgm:spPr/>
      <dgm:t>
        <a:bodyPr/>
        <a:lstStyle/>
        <a:p>
          <a:r>
            <a:rPr lang="en-CA" sz="2800" dirty="0" smtClean="0"/>
            <a:t>2. BOUNDARY CHANGES &amp; REPURPOSE SPACE</a:t>
          </a:r>
          <a:endParaRPr lang="en-CA" sz="2800" dirty="0"/>
        </a:p>
      </dgm:t>
    </dgm:pt>
    <dgm:pt modelId="{58374DDD-2554-40B1-9BF0-54F77C3DA210}" type="parTrans" cxnId="{D712FF4B-F4DD-428B-8012-6760227DFE39}">
      <dgm:prSet/>
      <dgm:spPr/>
      <dgm:t>
        <a:bodyPr/>
        <a:lstStyle/>
        <a:p>
          <a:endParaRPr lang="en-CA"/>
        </a:p>
      </dgm:t>
    </dgm:pt>
    <dgm:pt modelId="{7FCB5F63-C5CB-4F9B-988D-CAE2658153A6}" type="sibTrans" cxnId="{D712FF4B-F4DD-428B-8012-6760227DFE39}">
      <dgm:prSet/>
      <dgm:spPr/>
      <dgm:t>
        <a:bodyPr/>
        <a:lstStyle/>
        <a:p>
          <a:endParaRPr lang="en-CA"/>
        </a:p>
      </dgm:t>
    </dgm:pt>
    <dgm:pt modelId="{37A1E914-40DF-4C97-8082-1E68A645E14A}">
      <dgm:prSet phldrT="[Text]" custT="1"/>
      <dgm:spPr/>
      <dgm:t>
        <a:bodyPr/>
        <a:lstStyle/>
        <a:p>
          <a:r>
            <a:rPr lang="en-CA" sz="2800" dirty="0" smtClean="0"/>
            <a:t>4.</a:t>
          </a:r>
        </a:p>
        <a:p>
          <a:r>
            <a:rPr lang="en-CA" sz="2800" dirty="0" smtClean="0"/>
            <a:t>REPURPOSE SPACE</a:t>
          </a:r>
          <a:endParaRPr lang="en-CA" sz="2800" dirty="0"/>
        </a:p>
      </dgm:t>
    </dgm:pt>
    <dgm:pt modelId="{7A001A53-5CA0-4A5B-8F3C-04F325382DD0}" type="parTrans" cxnId="{C8ADF642-790A-459D-A511-66C2E025D374}">
      <dgm:prSet/>
      <dgm:spPr/>
      <dgm:t>
        <a:bodyPr/>
        <a:lstStyle/>
        <a:p>
          <a:endParaRPr lang="en-CA"/>
        </a:p>
      </dgm:t>
    </dgm:pt>
    <dgm:pt modelId="{F0CC88CE-781B-4ECA-B1FD-445A250DAC5E}" type="sibTrans" cxnId="{C8ADF642-790A-459D-A511-66C2E025D374}">
      <dgm:prSet/>
      <dgm:spPr/>
      <dgm:t>
        <a:bodyPr/>
        <a:lstStyle/>
        <a:p>
          <a:endParaRPr lang="en-CA"/>
        </a:p>
      </dgm:t>
    </dgm:pt>
    <dgm:pt modelId="{4F257D7C-AE10-41EB-BCA6-7AD1452ECCD0}">
      <dgm:prSet phldrT="[Text]" custT="1"/>
      <dgm:spPr/>
      <dgm:t>
        <a:bodyPr/>
        <a:lstStyle/>
        <a:p>
          <a:r>
            <a:rPr lang="en-CA" sz="2800" dirty="0" smtClean="0"/>
            <a:t>3. BOUNDARY CHANGES</a:t>
          </a:r>
          <a:endParaRPr lang="en-CA" sz="2800" dirty="0"/>
        </a:p>
      </dgm:t>
    </dgm:pt>
    <dgm:pt modelId="{7E5B72CD-F539-493C-817E-A93C4CB288F6}" type="parTrans" cxnId="{90409DC1-7FDE-4179-9D53-99C4060D4091}">
      <dgm:prSet/>
      <dgm:spPr/>
      <dgm:t>
        <a:bodyPr/>
        <a:lstStyle/>
        <a:p>
          <a:endParaRPr lang="en-CA"/>
        </a:p>
      </dgm:t>
    </dgm:pt>
    <dgm:pt modelId="{5998B173-5394-4557-A3FB-EB73F2CD435A}" type="sibTrans" cxnId="{90409DC1-7FDE-4179-9D53-99C4060D4091}">
      <dgm:prSet/>
      <dgm:spPr/>
      <dgm:t>
        <a:bodyPr/>
        <a:lstStyle/>
        <a:p>
          <a:endParaRPr lang="en-CA"/>
        </a:p>
      </dgm:t>
    </dgm:pt>
    <dgm:pt modelId="{636C40FD-6CD5-4E58-9003-67BFFC4AC6CD}" type="pres">
      <dgm:prSet presAssocID="{8AA471EF-F7B0-4F44-8464-1D7D93B7DD5B}" presName="diagram" presStyleCnt="0">
        <dgm:presLayoutVars>
          <dgm:dir/>
          <dgm:resizeHandles val="exact"/>
        </dgm:presLayoutVars>
      </dgm:prSet>
      <dgm:spPr/>
      <dgm:t>
        <a:bodyPr/>
        <a:lstStyle/>
        <a:p>
          <a:endParaRPr lang="en-CA"/>
        </a:p>
      </dgm:t>
    </dgm:pt>
    <dgm:pt modelId="{97702A30-2300-4318-B25B-A1475A696E06}" type="pres">
      <dgm:prSet presAssocID="{47F89499-BC03-454D-B836-9A9654C2B4BC}" presName="node" presStyleLbl="node1" presStyleIdx="0" presStyleCnt="4" custScaleX="61826" custLinFactNeighborX="31020" custLinFactNeighborY="7249">
        <dgm:presLayoutVars>
          <dgm:bulletEnabled val="1"/>
        </dgm:presLayoutVars>
      </dgm:prSet>
      <dgm:spPr/>
      <dgm:t>
        <a:bodyPr/>
        <a:lstStyle/>
        <a:p>
          <a:endParaRPr lang="en-CA"/>
        </a:p>
      </dgm:t>
    </dgm:pt>
    <dgm:pt modelId="{4AC30D59-7D92-416A-A586-0A175BD28CBE}" type="pres">
      <dgm:prSet presAssocID="{9EB5ED0D-A421-4359-80E4-C3207459BE46}" presName="sibTrans" presStyleCnt="0"/>
      <dgm:spPr/>
    </dgm:pt>
    <dgm:pt modelId="{DAD06F20-E16C-481E-B7F2-3A972FC27795}" type="pres">
      <dgm:prSet presAssocID="{4AC50CE9-E550-4968-9892-12D593231F51}" presName="node" presStyleLbl="node1" presStyleIdx="1" presStyleCnt="4" custScaleX="63937" custLinFactNeighborX="53352" custLinFactNeighborY="3599">
        <dgm:presLayoutVars>
          <dgm:bulletEnabled val="1"/>
        </dgm:presLayoutVars>
      </dgm:prSet>
      <dgm:spPr/>
      <dgm:t>
        <a:bodyPr/>
        <a:lstStyle/>
        <a:p>
          <a:endParaRPr lang="en-CA"/>
        </a:p>
      </dgm:t>
    </dgm:pt>
    <dgm:pt modelId="{44F742CC-E33C-4363-853F-51FCA8391628}" type="pres">
      <dgm:prSet presAssocID="{7FCB5F63-C5CB-4F9B-988D-CAE2658153A6}" presName="sibTrans" presStyleCnt="0"/>
      <dgm:spPr/>
    </dgm:pt>
    <dgm:pt modelId="{8C607AC0-8B48-49A0-832F-9F9E5951BEB0}" type="pres">
      <dgm:prSet presAssocID="{37A1E914-40DF-4C97-8082-1E68A645E14A}" presName="node" presStyleLbl="node1" presStyleIdx="2" presStyleCnt="4" custScaleX="69558" custLinFactY="20384" custLinFactNeighborX="-22774" custLinFactNeighborY="100000">
        <dgm:presLayoutVars>
          <dgm:bulletEnabled val="1"/>
        </dgm:presLayoutVars>
      </dgm:prSet>
      <dgm:spPr/>
      <dgm:t>
        <a:bodyPr/>
        <a:lstStyle/>
        <a:p>
          <a:endParaRPr lang="en-CA"/>
        </a:p>
      </dgm:t>
    </dgm:pt>
    <dgm:pt modelId="{C3B51D58-EEAC-4AF3-B6F7-9B4BE627D44B}" type="pres">
      <dgm:prSet presAssocID="{F0CC88CE-781B-4ECA-B1FD-445A250DAC5E}" presName="sibTrans" presStyleCnt="0"/>
      <dgm:spPr/>
    </dgm:pt>
    <dgm:pt modelId="{164FE0AB-95B1-4571-8DCB-A55650354733}" type="pres">
      <dgm:prSet presAssocID="{4F257D7C-AE10-41EB-BCA6-7AD1452ECCD0}" presName="node" presStyleLbl="node1" presStyleIdx="3" presStyleCnt="4" custScaleX="63937" custLinFactNeighborX="-46861" custLinFactNeighborY="3718">
        <dgm:presLayoutVars>
          <dgm:bulletEnabled val="1"/>
        </dgm:presLayoutVars>
      </dgm:prSet>
      <dgm:spPr/>
      <dgm:t>
        <a:bodyPr/>
        <a:lstStyle/>
        <a:p>
          <a:endParaRPr lang="en-CA"/>
        </a:p>
      </dgm:t>
    </dgm:pt>
  </dgm:ptLst>
  <dgm:cxnLst>
    <dgm:cxn modelId="{D99F3D97-8E01-4FEC-AABC-9AE481561912}" type="presOf" srcId="{37A1E914-40DF-4C97-8082-1E68A645E14A}" destId="{8C607AC0-8B48-49A0-832F-9F9E5951BEB0}" srcOrd="0" destOrd="0" presId="urn:microsoft.com/office/officeart/2005/8/layout/default#1"/>
    <dgm:cxn modelId="{D3E92972-E548-48B9-9F56-A32CE743ADBC}" type="presOf" srcId="{8AA471EF-F7B0-4F44-8464-1D7D93B7DD5B}" destId="{636C40FD-6CD5-4E58-9003-67BFFC4AC6CD}" srcOrd="0" destOrd="0" presId="urn:microsoft.com/office/officeart/2005/8/layout/default#1"/>
    <dgm:cxn modelId="{F143098E-8162-4BC8-A318-F38A0FA0B062}" type="presOf" srcId="{4AC50CE9-E550-4968-9892-12D593231F51}" destId="{DAD06F20-E16C-481E-B7F2-3A972FC27795}" srcOrd="0" destOrd="0" presId="urn:microsoft.com/office/officeart/2005/8/layout/default#1"/>
    <dgm:cxn modelId="{90409DC1-7FDE-4179-9D53-99C4060D4091}" srcId="{8AA471EF-F7B0-4F44-8464-1D7D93B7DD5B}" destId="{4F257D7C-AE10-41EB-BCA6-7AD1452ECCD0}" srcOrd="3" destOrd="0" parTransId="{7E5B72CD-F539-493C-817E-A93C4CB288F6}" sibTransId="{5998B173-5394-4557-A3FB-EB73F2CD435A}"/>
    <dgm:cxn modelId="{E7ECEDC2-041F-4659-85AE-A0732E970A46}" srcId="{8AA471EF-F7B0-4F44-8464-1D7D93B7DD5B}" destId="{47F89499-BC03-454D-B836-9A9654C2B4BC}" srcOrd="0" destOrd="0" parTransId="{CDF59655-4059-4F75-B5E8-D304DA581BFA}" sibTransId="{9EB5ED0D-A421-4359-80E4-C3207459BE46}"/>
    <dgm:cxn modelId="{D712FF4B-F4DD-428B-8012-6760227DFE39}" srcId="{8AA471EF-F7B0-4F44-8464-1D7D93B7DD5B}" destId="{4AC50CE9-E550-4968-9892-12D593231F51}" srcOrd="1" destOrd="0" parTransId="{58374DDD-2554-40B1-9BF0-54F77C3DA210}" sibTransId="{7FCB5F63-C5CB-4F9B-988D-CAE2658153A6}"/>
    <dgm:cxn modelId="{F77A9381-4F14-43E8-89FD-34A99129ED97}" type="presOf" srcId="{47F89499-BC03-454D-B836-9A9654C2B4BC}" destId="{97702A30-2300-4318-B25B-A1475A696E06}" srcOrd="0" destOrd="0" presId="urn:microsoft.com/office/officeart/2005/8/layout/default#1"/>
    <dgm:cxn modelId="{32D7A5CD-0EBD-4568-A61F-6AF834E50F21}" type="presOf" srcId="{4F257D7C-AE10-41EB-BCA6-7AD1452ECCD0}" destId="{164FE0AB-95B1-4571-8DCB-A55650354733}" srcOrd="0" destOrd="0" presId="urn:microsoft.com/office/officeart/2005/8/layout/default#1"/>
    <dgm:cxn modelId="{C8ADF642-790A-459D-A511-66C2E025D374}" srcId="{8AA471EF-F7B0-4F44-8464-1D7D93B7DD5B}" destId="{37A1E914-40DF-4C97-8082-1E68A645E14A}" srcOrd="2" destOrd="0" parTransId="{7A001A53-5CA0-4A5B-8F3C-04F325382DD0}" sibTransId="{F0CC88CE-781B-4ECA-B1FD-445A250DAC5E}"/>
    <dgm:cxn modelId="{D8CC1405-1241-4EF8-AD3B-7286489ED72C}" type="presParOf" srcId="{636C40FD-6CD5-4E58-9003-67BFFC4AC6CD}" destId="{97702A30-2300-4318-B25B-A1475A696E06}" srcOrd="0" destOrd="0" presId="urn:microsoft.com/office/officeart/2005/8/layout/default#1"/>
    <dgm:cxn modelId="{87A34873-003F-423C-B73A-C573191E5011}" type="presParOf" srcId="{636C40FD-6CD5-4E58-9003-67BFFC4AC6CD}" destId="{4AC30D59-7D92-416A-A586-0A175BD28CBE}" srcOrd="1" destOrd="0" presId="urn:microsoft.com/office/officeart/2005/8/layout/default#1"/>
    <dgm:cxn modelId="{AC87ACD1-A6FC-45F7-825D-CDFF35A028E9}" type="presParOf" srcId="{636C40FD-6CD5-4E58-9003-67BFFC4AC6CD}" destId="{DAD06F20-E16C-481E-B7F2-3A972FC27795}" srcOrd="2" destOrd="0" presId="urn:microsoft.com/office/officeart/2005/8/layout/default#1"/>
    <dgm:cxn modelId="{93905DE6-24CB-4F36-A607-5E98FCDCA464}" type="presParOf" srcId="{636C40FD-6CD5-4E58-9003-67BFFC4AC6CD}" destId="{44F742CC-E33C-4363-853F-51FCA8391628}" srcOrd="3" destOrd="0" presId="urn:microsoft.com/office/officeart/2005/8/layout/default#1"/>
    <dgm:cxn modelId="{79323F60-8FBF-4457-8F25-8CA1FEC03880}" type="presParOf" srcId="{636C40FD-6CD5-4E58-9003-67BFFC4AC6CD}" destId="{8C607AC0-8B48-49A0-832F-9F9E5951BEB0}" srcOrd="4" destOrd="0" presId="urn:microsoft.com/office/officeart/2005/8/layout/default#1"/>
    <dgm:cxn modelId="{4810D77F-C32D-4D9E-B36A-0FC3F4880CD9}" type="presParOf" srcId="{636C40FD-6CD5-4E58-9003-67BFFC4AC6CD}" destId="{C3B51D58-EEAC-4AF3-B6F7-9B4BE627D44B}" srcOrd="5" destOrd="0" presId="urn:microsoft.com/office/officeart/2005/8/layout/default#1"/>
    <dgm:cxn modelId="{6D48FE70-EA15-4DB2-9F97-E98ACF57D605}" type="presParOf" srcId="{636C40FD-6CD5-4E58-9003-67BFFC4AC6CD}" destId="{164FE0AB-95B1-4571-8DCB-A55650354733}" srcOrd="6"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CE0D13-EFB6-4149-A70B-A468FA8F41F2}" type="doc">
      <dgm:prSet loTypeId="urn:microsoft.com/office/officeart/2005/8/layout/default#6" loCatId="list" qsTypeId="urn:microsoft.com/office/officeart/2005/8/quickstyle/simple1" qsCatId="simple" csTypeId="urn:microsoft.com/office/officeart/2005/8/colors/accent1_2" csCatId="accent1" phldr="1"/>
      <dgm:spPr/>
      <dgm:t>
        <a:bodyPr/>
        <a:lstStyle/>
        <a:p>
          <a:endParaRPr lang="en-CA"/>
        </a:p>
      </dgm:t>
    </dgm:pt>
    <dgm:pt modelId="{413314FD-E1B8-4D82-A3DC-2D2741CB09BC}">
      <dgm:prSet phldrT="[Text]"/>
      <dgm:spPr/>
      <dgm:t>
        <a:bodyPr/>
        <a:lstStyle/>
        <a:p>
          <a:r>
            <a:rPr lang="en-CA" dirty="0" smtClean="0"/>
            <a:t>006 </a:t>
          </a:r>
          <a:endParaRPr lang="en-CA" dirty="0"/>
        </a:p>
      </dgm:t>
    </dgm:pt>
    <dgm:pt modelId="{499C5551-CF00-4FA7-A396-3D617E4A5F41}" type="parTrans" cxnId="{F46AB0E2-9D10-42FB-9012-91F9FF57D0FB}">
      <dgm:prSet/>
      <dgm:spPr/>
      <dgm:t>
        <a:bodyPr/>
        <a:lstStyle/>
        <a:p>
          <a:endParaRPr lang="en-CA"/>
        </a:p>
      </dgm:t>
    </dgm:pt>
    <dgm:pt modelId="{51B9D5EC-C5B6-4940-895A-D50D05CF4815}" type="sibTrans" cxnId="{F46AB0E2-9D10-42FB-9012-91F9FF57D0FB}">
      <dgm:prSet/>
      <dgm:spPr/>
      <dgm:t>
        <a:bodyPr/>
        <a:lstStyle/>
        <a:p>
          <a:endParaRPr lang="en-CA"/>
        </a:p>
      </dgm:t>
    </dgm:pt>
    <dgm:pt modelId="{38904CA5-B96A-4715-A276-E003B11AC50B}">
      <dgm:prSet phldrT="[Text]"/>
      <dgm:spPr/>
      <dgm:t>
        <a:bodyPr/>
        <a:lstStyle/>
        <a:p>
          <a:r>
            <a:rPr lang="en-CA" dirty="0" smtClean="0"/>
            <a:t>&amp;</a:t>
          </a:r>
          <a:endParaRPr lang="en-CA" dirty="0"/>
        </a:p>
      </dgm:t>
    </dgm:pt>
    <dgm:pt modelId="{0E70DC3C-5D4B-48A3-ACE5-FA4D2835861E}" type="parTrans" cxnId="{D64D18A2-7A2E-40CE-A7E8-707C3A1CFA47}">
      <dgm:prSet/>
      <dgm:spPr/>
      <dgm:t>
        <a:bodyPr/>
        <a:lstStyle/>
        <a:p>
          <a:endParaRPr lang="en-CA"/>
        </a:p>
      </dgm:t>
    </dgm:pt>
    <dgm:pt modelId="{6A770C0E-3837-4AE2-AB9D-F8F09CD77A9C}" type="sibTrans" cxnId="{D64D18A2-7A2E-40CE-A7E8-707C3A1CFA47}">
      <dgm:prSet/>
      <dgm:spPr/>
      <dgm:t>
        <a:bodyPr/>
        <a:lstStyle/>
        <a:p>
          <a:endParaRPr lang="en-CA"/>
        </a:p>
      </dgm:t>
    </dgm:pt>
    <dgm:pt modelId="{DABE0D84-000C-4E25-BE4B-00F1F5611A15}">
      <dgm:prSet phldrT="[Text]"/>
      <dgm:spPr/>
      <dgm:t>
        <a:bodyPr/>
        <a:lstStyle/>
        <a:p>
          <a:r>
            <a:rPr lang="en-CA" dirty="0" smtClean="0"/>
            <a:t>ROOM 1&amp; 2 SHARED SPACE</a:t>
          </a:r>
        </a:p>
      </dgm:t>
    </dgm:pt>
    <dgm:pt modelId="{C3DD6D15-9775-456E-8D5D-70D746F79C79}" type="parTrans" cxnId="{E6B72AEC-385F-4846-A677-40BC760682F3}">
      <dgm:prSet/>
      <dgm:spPr/>
      <dgm:t>
        <a:bodyPr/>
        <a:lstStyle/>
        <a:p>
          <a:endParaRPr lang="en-CA"/>
        </a:p>
      </dgm:t>
    </dgm:pt>
    <dgm:pt modelId="{6547C6DD-F2B2-43C8-B963-D3275B98CA84}" type="sibTrans" cxnId="{E6B72AEC-385F-4846-A677-40BC760682F3}">
      <dgm:prSet/>
      <dgm:spPr/>
      <dgm:t>
        <a:bodyPr/>
        <a:lstStyle/>
        <a:p>
          <a:endParaRPr lang="en-CA"/>
        </a:p>
      </dgm:t>
    </dgm:pt>
    <dgm:pt modelId="{028696BC-378F-4172-A824-CAE86236B5E8}">
      <dgm:prSet phldrT="[Text]"/>
      <dgm:spPr/>
      <dgm:t>
        <a:bodyPr/>
        <a:lstStyle/>
        <a:p>
          <a:r>
            <a:rPr lang="en-CA" dirty="0" smtClean="0"/>
            <a:t>&amp;</a:t>
          </a:r>
          <a:endParaRPr lang="en-CA" dirty="0"/>
        </a:p>
      </dgm:t>
    </dgm:pt>
    <dgm:pt modelId="{2D56E0FD-F8A4-466C-B349-31E9911E9EAE}" type="parTrans" cxnId="{1A99849B-03F5-4BA6-9F6C-404015BA3A84}">
      <dgm:prSet/>
      <dgm:spPr/>
      <dgm:t>
        <a:bodyPr/>
        <a:lstStyle/>
        <a:p>
          <a:endParaRPr lang="en-CA"/>
        </a:p>
      </dgm:t>
    </dgm:pt>
    <dgm:pt modelId="{FC1D9394-9959-4AE9-B19C-0D150AAA91BF}" type="sibTrans" cxnId="{1A99849B-03F5-4BA6-9F6C-404015BA3A84}">
      <dgm:prSet/>
      <dgm:spPr/>
      <dgm:t>
        <a:bodyPr/>
        <a:lstStyle/>
        <a:p>
          <a:endParaRPr lang="en-CA"/>
        </a:p>
      </dgm:t>
    </dgm:pt>
    <dgm:pt modelId="{276AB9D4-7FD1-494D-BBE4-AF37C1064633}">
      <dgm:prSet phldrT="[Text]"/>
      <dgm:spPr/>
      <dgm:t>
        <a:bodyPr/>
        <a:lstStyle/>
        <a:p>
          <a:r>
            <a:rPr lang="en-CA" dirty="0" smtClean="0"/>
            <a:t>½  MUSIC ROOM</a:t>
          </a:r>
          <a:endParaRPr lang="en-CA" dirty="0"/>
        </a:p>
      </dgm:t>
    </dgm:pt>
    <dgm:pt modelId="{8DB3D76B-A74A-4913-9EEE-34D6402C62E6}" type="parTrans" cxnId="{AF8F563F-DF22-44A2-BFA8-0CF0EAD52314}">
      <dgm:prSet/>
      <dgm:spPr/>
      <dgm:t>
        <a:bodyPr/>
        <a:lstStyle/>
        <a:p>
          <a:endParaRPr lang="en-CA"/>
        </a:p>
      </dgm:t>
    </dgm:pt>
    <dgm:pt modelId="{6526DF2E-8FA1-4594-AC95-9E8B0EAEAD5F}" type="sibTrans" cxnId="{AF8F563F-DF22-44A2-BFA8-0CF0EAD52314}">
      <dgm:prSet/>
      <dgm:spPr/>
      <dgm:t>
        <a:bodyPr/>
        <a:lstStyle/>
        <a:p>
          <a:endParaRPr lang="en-CA"/>
        </a:p>
      </dgm:t>
    </dgm:pt>
    <dgm:pt modelId="{24FB9904-2A89-4F59-8E76-A7EE7A10B6CC}" type="pres">
      <dgm:prSet presAssocID="{97CE0D13-EFB6-4149-A70B-A468FA8F41F2}" presName="diagram" presStyleCnt="0">
        <dgm:presLayoutVars>
          <dgm:dir/>
          <dgm:resizeHandles val="exact"/>
        </dgm:presLayoutVars>
      </dgm:prSet>
      <dgm:spPr/>
      <dgm:t>
        <a:bodyPr/>
        <a:lstStyle/>
        <a:p>
          <a:endParaRPr lang="en-CA"/>
        </a:p>
      </dgm:t>
    </dgm:pt>
    <dgm:pt modelId="{DB7D3629-BD92-4DD4-AD5D-AA632550C0D0}" type="pres">
      <dgm:prSet presAssocID="{413314FD-E1B8-4D82-A3DC-2D2741CB09BC}" presName="node" presStyleLbl="node1" presStyleIdx="0" presStyleCnt="5" custScaleX="29095" custScaleY="94828">
        <dgm:presLayoutVars>
          <dgm:bulletEnabled val="1"/>
        </dgm:presLayoutVars>
      </dgm:prSet>
      <dgm:spPr/>
      <dgm:t>
        <a:bodyPr/>
        <a:lstStyle/>
        <a:p>
          <a:endParaRPr lang="en-CA"/>
        </a:p>
      </dgm:t>
    </dgm:pt>
    <dgm:pt modelId="{874154EF-5451-4F66-8107-017F5A29C35F}" type="pres">
      <dgm:prSet presAssocID="{51B9D5EC-C5B6-4940-895A-D50D05CF4815}" presName="sibTrans" presStyleCnt="0"/>
      <dgm:spPr/>
    </dgm:pt>
    <dgm:pt modelId="{9DFB4DD4-B116-4750-81C9-A65BB2E2F907}" type="pres">
      <dgm:prSet presAssocID="{38904CA5-B96A-4715-A276-E003B11AC50B}" presName="node" presStyleLbl="node1" presStyleIdx="1" presStyleCnt="5" custScaleX="23578" custScaleY="47313">
        <dgm:presLayoutVars>
          <dgm:bulletEnabled val="1"/>
        </dgm:presLayoutVars>
      </dgm:prSet>
      <dgm:spPr/>
      <dgm:t>
        <a:bodyPr/>
        <a:lstStyle/>
        <a:p>
          <a:endParaRPr lang="en-CA"/>
        </a:p>
      </dgm:t>
    </dgm:pt>
    <dgm:pt modelId="{9D033670-2FBE-4697-8003-F4C933238806}" type="pres">
      <dgm:prSet presAssocID="{6A770C0E-3837-4AE2-AB9D-F8F09CD77A9C}" presName="sibTrans" presStyleCnt="0"/>
      <dgm:spPr/>
    </dgm:pt>
    <dgm:pt modelId="{8F7F9440-E4A4-4431-AAB4-B1A6CC914FBC}" type="pres">
      <dgm:prSet presAssocID="{DABE0D84-000C-4E25-BE4B-00F1F5611A15}" presName="node" presStyleLbl="node1" presStyleIdx="2" presStyleCnt="5" custScaleX="50676">
        <dgm:presLayoutVars>
          <dgm:bulletEnabled val="1"/>
        </dgm:presLayoutVars>
      </dgm:prSet>
      <dgm:spPr/>
      <dgm:t>
        <a:bodyPr/>
        <a:lstStyle/>
        <a:p>
          <a:endParaRPr lang="en-CA"/>
        </a:p>
      </dgm:t>
    </dgm:pt>
    <dgm:pt modelId="{98BB2313-9B30-43CE-9422-08D6CF9E4A7D}" type="pres">
      <dgm:prSet presAssocID="{6547C6DD-F2B2-43C8-B963-D3275B98CA84}" presName="sibTrans" presStyleCnt="0"/>
      <dgm:spPr/>
    </dgm:pt>
    <dgm:pt modelId="{C76E8D54-26B6-433A-A2DA-ABB31C3950AE}" type="pres">
      <dgm:prSet presAssocID="{028696BC-378F-4172-A824-CAE86236B5E8}" presName="node" presStyleLbl="node1" presStyleIdx="3" presStyleCnt="5" custScaleX="22802" custScaleY="54101">
        <dgm:presLayoutVars>
          <dgm:bulletEnabled val="1"/>
        </dgm:presLayoutVars>
      </dgm:prSet>
      <dgm:spPr/>
      <dgm:t>
        <a:bodyPr/>
        <a:lstStyle/>
        <a:p>
          <a:endParaRPr lang="en-CA"/>
        </a:p>
      </dgm:t>
    </dgm:pt>
    <dgm:pt modelId="{EA2E5664-DAB7-4127-B0BB-7FC2DB512C82}" type="pres">
      <dgm:prSet presAssocID="{FC1D9394-9959-4AE9-B19C-0D150AAA91BF}" presName="sibTrans" presStyleCnt="0"/>
      <dgm:spPr/>
    </dgm:pt>
    <dgm:pt modelId="{58D41659-31CC-44C6-A984-61B8BADA705A}" type="pres">
      <dgm:prSet presAssocID="{276AB9D4-7FD1-494D-BBE4-AF37C1064633}" presName="node" presStyleLbl="node1" presStyleIdx="4" presStyleCnt="5" custScaleX="46419">
        <dgm:presLayoutVars>
          <dgm:bulletEnabled val="1"/>
        </dgm:presLayoutVars>
      </dgm:prSet>
      <dgm:spPr/>
      <dgm:t>
        <a:bodyPr/>
        <a:lstStyle/>
        <a:p>
          <a:endParaRPr lang="en-CA"/>
        </a:p>
      </dgm:t>
    </dgm:pt>
  </dgm:ptLst>
  <dgm:cxnLst>
    <dgm:cxn modelId="{55594EB3-CC2D-4CD5-AD30-93B074C233EF}" type="presOf" srcId="{38904CA5-B96A-4715-A276-E003B11AC50B}" destId="{9DFB4DD4-B116-4750-81C9-A65BB2E2F907}" srcOrd="0" destOrd="0" presId="urn:microsoft.com/office/officeart/2005/8/layout/default#6"/>
    <dgm:cxn modelId="{D64D18A2-7A2E-40CE-A7E8-707C3A1CFA47}" srcId="{97CE0D13-EFB6-4149-A70B-A468FA8F41F2}" destId="{38904CA5-B96A-4715-A276-E003B11AC50B}" srcOrd="1" destOrd="0" parTransId="{0E70DC3C-5D4B-48A3-ACE5-FA4D2835861E}" sibTransId="{6A770C0E-3837-4AE2-AB9D-F8F09CD77A9C}"/>
    <dgm:cxn modelId="{F36AEA36-CED3-4752-93BA-33C137F64A1F}" type="presOf" srcId="{028696BC-378F-4172-A824-CAE86236B5E8}" destId="{C76E8D54-26B6-433A-A2DA-ABB31C3950AE}" srcOrd="0" destOrd="0" presId="urn:microsoft.com/office/officeart/2005/8/layout/default#6"/>
    <dgm:cxn modelId="{3F846201-BDBD-4876-ABE7-BC48B60C79A6}" type="presOf" srcId="{276AB9D4-7FD1-494D-BBE4-AF37C1064633}" destId="{58D41659-31CC-44C6-A984-61B8BADA705A}" srcOrd="0" destOrd="0" presId="urn:microsoft.com/office/officeart/2005/8/layout/default#6"/>
    <dgm:cxn modelId="{08CD4CDB-A464-4782-B737-57BA5B49D676}" type="presOf" srcId="{DABE0D84-000C-4E25-BE4B-00F1F5611A15}" destId="{8F7F9440-E4A4-4431-AAB4-B1A6CC914FBC}" srcOrd="0" destOrd="0" presId="urn:microsoft.com/office/officeart/2005/8/layout/default#6"/>
    <dgm:cxn modelId="{32FFD114-175B-42A8-B6DD-B6BEAA983263}" type="presOf" srcId="{97CE0D13-EFB6-4149-A70B-A468FA8F41F2}" destId="{24FB9904-2A89-4F59-8E76-A7EE7A10B6CC}" srcOrd="0" destOrd="0" presId="urn:microsoft.com/office/officeart/2005/8/layout/default#6"/>
    <dgm:cxn modelId="{AF8F563F-DF22-44A2-BFA8-0CF0EAD52314}" srcId="{97CE0D13-EFB6-4149-A70B-A468FA8F41F2}" destId="{276AB9D4-7FD1-494D-BBE4-AF37C1064633}" srcOrd="4" destOrd="0" parTransId="{8DB3D76B-A74A-4913-9EEE-34D6402C62E6}" sibTransId="{6526DF2E-8FA1-4594-AC95-9E8B0EAEAD5F}"/>
    <dgm:cxn modelId="{76E24518-FD9C-4879-9002-77A2E7389115}" type="presOf" srcId="{413314FD-E1B8-4D82-A3DC-2D2741CB09BC}" destId="{DB7D3629-BD92-4DD4-AD5D-AA632550C0D0}" srcOrd="0" destOrd="0" presId="urn:microsoft.com/office/officeart/2005/8/layout/default#6"/>
    <dgm:cxn modelId="{F46AB0E2-9D10-42FB-9012-91F9FF57D0FB}" srcId="{97CE0D13-EFB6-4149-A70B-A468FA8F41F2}" destId="{413314FD-E1B8-4D82-A3DC-2D2741CB09BC}" srcOrd="0" destOrd="0" parTransId="{499C5551-CF00-4FA7-A396-3D617E4A5F41}" sibTransId="{51B9D5EC-C5B6-4940-895A-D50D05CF4815}"/>
    <dgm:cxn modelId="{E6B72AEC-385F-4846-A677-40BC760682F3}" srcId="{97CE0D13-EFB6-4149-A70B-A468FA8F41F2}" destId="{DABE0D84-000C-4E25-BE4B-00F1F5611A15}" srcOrd="2" destOrd="0" parTransId="{C3DD6D15-9775-456E-8D5D-70D746F79C79}" sibTransId="{6547C6DD-F2B2-43C8-B963-D3275B98CA84}"/>
    <dgm:cxn modelId="{1A99849B-03F5-4BA6-9F6C-404015BA3A84}" srcId="{97CE0D13-EFB6-4149-A70B-A468FA8F41F2}" destId="{028696BC-378F-4172-A824-CAE86236B5E8}" srcOrd="3" destOrd="0" parTransId="{2D56E0FD-F8A4-466C-B349-31E9911E9EAE}" sibTransId="{FC1D9394-9959-4AE9-B19C-0D150AAA91BF}"/>
    <dgm:cxn modelId="{2CB5E14D-2FE8-437D-9657-674A367414CE}" type="presParOf" srcId="{24FB9904-2A89-4F59-8E76-A7EE7A10B6CC}" destId="{DB7D3629-BD92-4DD4-AD5D-AA632550C0D0}" srcOrd="0" destOrd="0" presId="urn:microsoft.com/office/officeart/2005/8/layout/default#6"/>
    <dgm:cxn modelId="{B8E9C152-2DCD-42D1-97C7-64EF6E726C58}" type="presParOf" srcId="{24FB9904-2A89-4F59-8E76-A7EE7A10B6CC}" destId="{874154EF-5451-4F66-8107-017F5A29C35F}" srcOrd="1" destOrd="0" presId="urn:microsoft.com/office/officeart/2005/8/layout/default#6"/>
    <dgm:cxn modelId="{02B2021B-9ECD-4E0F-B835-5A1F794CAADC}" type="presParOf" srcId="{24FB9904-2A89-4F59-8E76-A7EE7A10B6CC}" destId="{9DFB4DD4-B116-4750-81C9-A65BB2E2F907}" srcOrd="2" destOrd="0" presId="urn:microsoft.com/office/officeart/2005/8/layout/default#6"/>
    <dgm:cxn modelId="{4A869CCF-98D9-4D95-A3B0-11CFE73BCD02}" type="presParOf" srcId="{24FB9904-2A89-4F59-8E76-A7EE7A10B6CC}" destId="{9D033670-2FBE-4697-8003-F4C933238806}" srcOrd="3" destOrd="0" presId="urn:microsoft.com/office/officeart/2005/8/layout/default#6"/>
    <dgm:cxn modelId="{C8DDD49E-5AE8-40AD-8B2C-BAEB88768FBE}" type="presParOf" srcId="{24FB9904-2A89-4F59-8E76-A7EE7A10B6CC}" destId="{8F7F9440-E4A4-4431-AAB4-B1A6CC914FBC}" srcOrd="4" destOrd="0" presId="urn:microsoft.com/office/officeart/2005/8/layout/default#6"/>
    <dgm:cxn modelId="{2326C1D4-0172-4A4F-8109-C0B4D6EFF90C}" type="presParOf" srcId="{24FB9904-2A89-4F59-8E76-A7EE7A10B6CC}" destId="{98BB2313-9B30-43CE-9422-08D6CF9E4A7D}" srcOrd="5" destOrd="0" presId="urn:microsoft.com/office/officeart/2005/8/layout/default#6"/>
    <dgm:cxn modelId="{D371B55B-53B8-47AC-BF5A-7B212E173AC4}" type="presParOf" srcId="{24FB9904-2A89-4F59-8E76-A7EE7A10B6CC}" destId="{C76E8D54-26B6-433A-A2DA-ABB31C3950AE}" srcOrd="6" destOrd="0" presId="urn:microsoft.com/office/officeart/2005/8/layout/default#6"/>
    <dgm:cxn modelId="{6CA07298-B59E-495A-BBF4-67CA1B364BEE}" type="presParOf" srcId="{24FB9904-2A89-4F59-8E76-A7EE7A10B6CC}" destId="{EA2E5664-DAB7-4127-B0BB-7FC2DB512C82}" srcOrd="7" destOrd="0" presId="urn:microsoft.com/office/officeart/2005/8/layout/default#6"/>
    <dgm:cxn modelId="{110E2A49-FB7A-44E9-9C58-B34589536D47}" type="presParOf" srcId="{24FB9904-2A89-4F59-8E76-A7EE7A10B6CC}" destId="{58D41659-31CC-44C6-A984-61B8BADA705A}" srcOrd="8" destOrd="0" presId="urn:microsoft.com/office/officeart/2005/8/layout/defaul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7CE0D13-EFB6-4149-A70B-A468FA8F41F2}" type="doc">
      <dgm:prSet loTypeId="urn:microsoft.com/office/officeart/2005/8/layout/default#4" loCatId="list" qsTypeId="urn:microsoft.com/office/officeart/2005/8/quickstyle/simple1" qsCatId="simple" csTypeId="urn:microsoft.com/office/officeart/2005/8/colors/accent1_2" csCatId="accent1" phldr="1"/>
      <dgm:spPr/>
      <dgm:t>
        <a:bodyPr/>
        <a:lstStyle/>
        <a:p>
          <a:endParaRPr lang="en-CA"/>
        </a:p>
      </dgm:t>
    </dgm:pt>
    <dgm:pt modelId="{413314FD-E1B8-4D82-A3DC-2D2741CB09BC}">
      <dgm:prSet phldrT="[Text]"/>
      <dgm:spPr/>
      <dgm:t>
        <a:bodyPr/>
        <a:lstStyle/>
        <a:p>
          <a:r>
            <a:rPr lang="en-CA" dirty="0" smtClean="0"/>
            <a:t>½ MUSIC ROOM </a:t>
          </a:r>
          <a:endParaRPr lang="en-CA" dirty="0"/>
        </a:p>
      </dgm:t>
    </dgm:pt>
    <dgm:pt modelId="{499C5551-CF00-4FA7-A396-3D617E4A5F41}" type="parTrans" cxnId="{F46AB0E2-9D10-42FB-9012-91F9FF57D0FB}">
      <dgm:prSet/>
      <dgm:spPr/>
      <dgm:t>
        <a:bodyPr/>
        <a:lstStyle/>
        <a:p>
          <a:endParaRPr lang="en-CA"/>
        </a:p>
      </dgm:t>
    </dgm:pt>
    <dgm:pt modelId="{51B9D5EC-C5B6-4940-895A-D50D05CF4815}" type="sibTrans" cxnId="{F46AB0E2-9D10-42FB-9012-91F9FF57D0FB}">
      <dgm:prSet/>
      <dgm:spPr/>
      <dgm:t>
        <a:bodyPr/>
        <a:lstStyle/>
        <a:p>
          <a:endParaRPr lang="en-CA"/>
        </a:p>
      </dgm:t>
    </dgm:pt>
    <dgm:pt modelId="{38904CA5-B96A-4715-A276-E003B11AC50B}">
      <dgm:prSet phldrT="[Text]"/>
      <dgm:spPr/>
      <dgm:t>
        <a:bodyPr/>
        <a:lstStyle/>
        <a:p>
          <a:r>
            <a:rPr lang="en-CA" dirty="0" smtClean="0"/>
            <a:t>&amp;</a:t>
          </a:r>
          <a:endParaRPr lang="en-CA" dirty="0"/>
        </a:p>
      </dgm:t>
    </dgm:pt>
    <dgm:pt modelId="{0E70DC3C-5D4B-48A3-ACE5-FA4D2835861E}" type="parTrans" cxnId="{D64D18A2-7A2E-40CE-A7E8-707C3A1CFA47}">
      <dgm:prSet/>
      <dgm:spPr/>
      <dgm:t>
        <a:bodyPr/>
        <a:lstStyle/>
        <a:p>
          <a:endParaRPr lang="en-CA"/>
        </a:p>
      </dgm:t>
    </dgm:pt>
    <dgm:pt modelId="{6A770C0E-3837-4AE2-AB9D-F8F09CD77A9C}" type="sibTrans" cxnId="{D64D18A2-7A2E-40CE-A7E8-707C3A1CFA47}">
      <dgm:prSet/>
      <dgm:spPr/>
      <dgm:t>
        <a:bodyPr/>
        <a:lstStyle/>
        <a:p>
          <a:endParaRPr lang="en-CA"/>
        </a:p>
      </dgm:t>
    </dgm:pt>
    <dgm:pt modelId="{DABE0D84-000C-4E25-BE4B-00F1F5611A15}">
      <dgm:prSet phldrT="[Text]"/>
      <dgm:spPr/>
      <dgm:t>
        <a:bodyPr/>
        <a:lstStyle/>
        <a:p>
          <a:r>
            <a:rPr lang="en-CA" dirty="0" smtClean="0"/>
            <a:t>006</a:t>
          </a:r>
        </a:p>
        <a:p>
          <a:r>
            <a:rPr lang="en-CA" dirty="0" smtClean="0"/>
            <a:t>Shared space</a:t>
          </a:r>
          <a:endParaRPr lang="en-CA" dirty="0"/>
        </a:p>
      </dgm:t>
    </dgm:pt>
    <dgm:pt modelId="{C3DD6D15-9775-456E-8D5D-70D746F79C79}" type="parTrans" cxnId="{E6B72AEC-385F-4846-A677-40BC760682F3}">
      <dgm:prSet/>
      <dgm:spPr/>
      <dgm:t>
        <a:bodyPr/>
        <a:lstStyle/>
        <a:p>
          <a:endParaRPr lang="en-CA"/>
        </a:p>
      </dgm:t>
    </dgm:pt>
    <dgm:pt modelId="{6547C6DD-F2B2-43C8-B963-D3275B98CA84}" type="sibTrans" cxnId="{E6B72AEC-385F-4846-A677-40BC760682F3}">
      <dgm:prSet/>
      <dgm:spPr/>
      <dgm:t>
        <a:bodyPr/>
        <a:lstStyle/>
        <a:p>
          <a:endParaRPr lang="en-CA"/>
        </a:p>
      </dgm:t>
    </dgm:pt>
    <dgm:pt modelId="{24FB9904-2A89-4F59-8E76-A7EE7A10B6CC}" type="pres">
      <dgm:prSet presAssocID="{97CE0D13-EFB6-4149-A70B-A468FA8F41F2}" presName="diagram" presStyleCnt="0">
        <dgm:presLayoutVars>
          <dgm:dir/>
          <dgm:resizeHandles val="exact"/>
        </dgm:presLayoutVars>
      </dgm:prSet>
      <dgm:spPr/>
      <dgm:t>
        <a:bodyPr/>
        <a:lstStyle/>
        <a:p>
          <a:endParaRPr lang="en-CA"/>
        </a:p>
      </dgm:t>
    </dgm:pt>
    <dgm:pt modelId="{DB7D3629-BD92-4DD4-AD5D-AA632550C0D0}" type="pres">
      <dgm:prSet presAssocID="{413314FD-E1B8-4D82-A3DC-2D2741CB09BC}" presName="node" presStyleLbl="node1" presStyleIdx="0" presStyleCnt="3" custScaleX="38420" custScaleY="80450">
        <dgm:presLayoutVars>
          <dgm:bulletEnabled val="1"/>
        </dgm:presLayoutVars>
      </dgm:prSet>
      <dgm:spPr/>
      <dgm:t>
        <a:bodyPr/>
        <a:lstStyle/>
        <a:p>
          <a:endParaRPr lang="en-CA"/>
        </a:p>
      </dgm:t>
    </dgm:pt>
    <dgm:pt modelId="{874154EF-5451-4F66-8107-017F5A29C35F}" type="pres">
      <dgm:prSet presAssocID="{51B9D5EC-C5B6-4940-895A-D50D05CF4815}" presName="sibTrans" presStyleCnt="0"/>
      <dgm:spPr/>
    </dgm:pt>
    <dgm:pt modelId="{9DFB4DD4-B116-4750-81C9-A65BB2E2F907}" type="pres">
      <dgm:prSet presAssocID="{38904CA5-B96A-4715-A276-E003B11AC50B}" presName="node" presStyleLbl="node1" presStyleIdx="1" presStyleCnt="3" custScaleX="18008" custScaleY="40889">
        <dgm:presLayoutVars>
          <dgm:bulletEnabled val="1"/>
        </dgm:presLayoutVars>
      </dgm:prSet>
      <dgm:spPr/>
      <dgm:t>
        <a:bodyPr/>
        <a:lstStyle/>
        <a:p>
          <a:endParaRPr lang="en-CA"/>
        </a:p>
      </dgm:t>
    </dgm:pt>
    <dgm:pt modelId="{9D033670-2FBE-4697-8003-F4C933238806}" type="pres">
      <dgm:prSet presAssocID="{6A770C0E-3837-4AE2-AB9D-F8F09CD77A9C}" presName="sibTrans" presStyleCnt="0"/>
      <dgm:spPr/>
    </dgm:pt>
    <dgm:pt modelId="{8F7F9440-E4A4-4431-AAB4-B1A6CC914FBC}" type="pres">
      <dgm:prSet presAssocID="{DABE0D84-000C-4E25-BE4B-00F1F5611A15}" presName="node" presStyleLbl="node1" presStyleIdx="2" presStyleCnt="3" custScaleX="39917" custScaleY="79081" custLinFactNeighborX="-2141" custLinFactNeighborY="-1413">
        <dgm:presLayoutVars>
          <dgm:bulletEnabled val="1"/>
        </dgm:presLayoutVars>
      </dgm:prSet>
      <dgm:spPr/>
      <dgm:t>
        <a:bodyPr/>
        <a:lstStyle/>
        <a:p>
          <a:endParaRPr lang="en-CA"/>
        </a:p>
      </dgm:t>
    </dgm:pt>
  </dgm:ptLst>
  <dgm:cxnLst>
    <dgm:cxn modelId="{86D73CFA-035E-42B5-9BA9-927A294A8350}" type="presOf" srcId="{413314FD-E1B8-4D82-A3DC-2D2741CB09BC}" destId="{DB7D3629-BD92-4DD4-AD5D-AA632550C0D0}" srcOrd="0" destOrd="0" presId="urn:microsoft.com/office/officeart/2005/8/layout/default#4"/>
    <dgm:cxn modelId="{F46AB0E2-9D10-42FB-9012-91F9FF57D0FB}" srcId="{97CE0D13-EFB6-4149-A70B-A468FA8F41F2}" destId="{413314FD-E1B8-4D82-A3DC-2D2741CB09BC}" srcOrd="0" destOrd="0" parTransId="{499C5551-CF00-4FA7-A396-3D617E4A5F41}" sibTransId="{51B9D5EC-C5B6-4940-895A-D50D05CF4815}"/>
    <dgm:cxn modelId="{F2113D95-9540-4189-A3C0-CFDCDE8B9679}" type="presOf" srcId="{38904CA5-B96A-4715-A276-E003B11AC50B}" destId="{9DFB4DD4-B116-4750-81C9-A65BB2E2F907}" srcOrd="0" destOrd="0" presId="urn:microsoft.com/office/officeart/2005/8/layout/default#4"/>
    <dgm:cxn modelId="{E6B72AEC-385F-4846-A677-40BC760682F3}" srcId="{97CE0D13-EFB6-4149-A70B-A468FA8F41F2}" destId="{DABE0D84-000C-4E25-BE4B-00F1F5611A15}" srcOrd="2" destOrd="0" parTransId="{C3DD6D15-9775-456E-8D5D-70D746F79C79}" sibTransId="{6547C6DD-F2B2-43C8-B963-D3275B98CA84}"/>
    <dgm:cxn modelId="{D64D18A2-7A2E-40CE-A7E8-707C3A1CFA47}" srcId="{97CE0D13-EFB6-4149-A70B-A468FA8F41F2}" destId="{38904CA5-B96A-4715-A276-E003B11AC50B}" srcOrd="1" destOrd="0" parTransId="{0E70DC3C-5D4B-48A3-ACE5-FA4D2835861E}" sibTransId="{6A770C0E-3837-4AE2-AB9D-F8F09CD77A9C}"/>
    <dgm:cxn modelId="{FE6BF817-EE6C-442B-B89D-73F5FC75B9C0}" type="presOf" srcId="{97CE0D13-EFB6-4149-A70B-A468FA8F41F2}" destId="{24FB9904-2A89-4F59-8E76-A7EE7A10B6CC}" srcOrd="0" destOrd="0" presId="urn:microsoft.com/office/officeart/2005/8/layout/default#4"/>
    <dgm:cxn modelId="{185D25B8-A557-4915-8D8B-F32E2D1724C0}" type="presOf" srcId="{DABE0D84-000C-4E25-BE4B-00F1F5611A15}" destId="{8F7F9440-E4A4-4431-AAB4-B1A6CC914FBC}" srcOrd="0" destOrd="0" presId="urn:microsoft.com/office/officeart/2005/8/layout/default#4"/>
    <dgm:cxn modelId="{1E33FB34-D82C-4A9C-A328-B5DDC38CFFE2}" type="presParOf" srcId="{24FB9904-2A89-4F59-8E76-A7EE7A10B6CC}" destId="{DB7D3629-BD92-4DD4-AD5D-AA632550C0D0}" srcOrd="0" destOrd="0" presId="urn:microsoft.com/office/officeart/2005/8/layout/default#4"/>
    <dgm:cxn modelId="{FDD3F506-4DF9-4651-AC5D-04A0DF52A5D7}" type="presParOf" srcId="{24FB9904-2A89-4F59-8E76-A7EE7A10B6CC}" destId="{874154EF-5451-4F66-8107-017F5A29C35F}" srcOrd="1" destOrd="0" presId="urn:microsoft.com/office/officeart/2005/8/layout/default#4"/>
    <dgm:cxn modelId="{248F2262-7903-4331-A9CF-0370C87E0315}" type="presParOf" srcId="{24FB9904-2A89-4F59-8E76-A7EE7A10B6CC}" destId="{9DFB4DD4-B116-4750-81C9-A65BB2E2F907}" srcOrd="2" destOrd="0" presId="urn:microsoft.com/office/officeart/2005/8/layout/default#4"/>
    <dgm:cxn modelId="{140F02C7-AB05-4011-AFE2-1B4E1C49F6B3}" type="presParOf" srcId="{24FB9904-2A89-4F59-8E76-A7EE7A10B6CC}" destId="{9D033670-2FBE-4697-8003-F4C933238806}" srcOrd="3" destOrd="0" presId="urn:microsoft.com/office/officeart/2005/8/layout/default#4"/>
    <dgm:cxn modelId="{8396C07C-E22A-4D5C-B83C-F84E82B60B19}" type="presParOf" srcId="{24FB9904-2A89-4F59-8E76-A7EE7A10B6CC}" destId="{8F7F9440-E4A4-4431-AAB4-B1A6CC914FBC}" srcOrd="4" destOrd="0" presId="urn:microsoft.com/office/officeart/2005/8/layout/defaul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7CE0D13-EFB6-4149-A70B-A468FA8F41F2}" type="doc">
      <dgm:prSet loTypeId="urn:microsoft.com/office/officeart/2005/8/layout/default#5" loCatId="list" qsTypeId="urn:microsoft.com/office/officeart/2005/8/quickstyle/simple1" qsCatId="simple" csTypeId="urn:microsoft.com/office/officeart/2005/8/colors/accent1_2" csCatId="accent1" phldr="1"/>
      <dgm:spPr/>
      <dgm:t>
        <a:bodyPr/>
        <a:lstStyle/>
        <a:p>
          <a:endParaRPr lang="en-CA"/>
        </a:p>
      </dgm:t>
    </dgm:pt>
    <dgm:pt modelId="{413314FD-E1B8-4D82-A3DC-2D2741CB09BC}">
      <dgm:prSet phldrT="[Text]"/>
      <dgm:spPr/>
      <dgm:t>
        <a:bodyPr/>
        <a:lstStyle/>
        <a:p>
          <a:r>
            <a:rPr lang="en-CA" dirty="0" smtClean="0"/>
            <a:t>006 SHARED SPACE </a:t>
          </a:r>
          <a:endParaRPr lang="en-CA" dirty="0"/>
        </a:p>
      </dgm:t>
    </dgm:pt>
    <dgm:pt modelId="{499C5551-CF00-4FA7-A396-3D617E4A5F41}" type="parTrans" cxnId="{F46AB0E2-9D10-42FB-9012-91F9FF57D0FB}">
      <dgm:prSet/>
      <dgm:spPr/>
      <dgm:t>
        <a:bodyPr/>
        <a:lstStyle/>
        <a:p>
          <a:endParaRPr lang="en-CA"/>
        </a:p>
      </dgm:t>
    </dgm:pt>
    <dgm:pt modelId="{51B9D5EC-C5B6-4940-895A-D50D05CF4815}" type="sibTrans" cxnId="{F46AB0E2-9D10-42FB-9012-91F9FF57D0FB}">
      <dgm:prSet/>
      <dgm:spPr/>
      <dgm:t>
        <a:bodyPr/>
        <a:lstStyle/>
        <a:p>
          <a:endParaRPr lang="en-CA"/>
        </a:p>
      </dgm:t>
    </dgm:pt>
    <dgm:pt modelId="{38904CA5-B96A-4715-A276-E003B11AC50B}">
      <dgm:prSet phldrT="[Text]"/>
      <dgm:spPr/>
      <dgm:t>
        <a:bodyPr/>
        <a:lstStyle/>
        <a:p>
          <a:r>
            <a:rPr lang="en-CA" dirty="0" smtClean="0"/>
            <a:t>&amp;</a:t>
          </a:r>
          <a:endParaRPr lang="en-CA" dirty="0"/>
        </a:p>
      </dgm:t>
    </dgm:pt>
    <dgm:pt modelId="{0E70DC3C-5D4B-48A3-ACE5-FA4D2835861E}" type="parTrans" cxnId="{D64D18A2-7A2E-40CE-A7E8-707C3A1CFA47}">
      <dgm:prSet/>
      <dgm:spPr/>
      <dgm:t>
        <a:bodyPr/>
        <a:lstStyle/>
        <a:p>
          <a:endParaRPr lang="en-CA"/>
        </a:p>
      </dgm:t>
    </dgm:pt>
    <dgm:pt modelId="{6A770C0E-3837-4AE2-AB9D-F8F09CD77A9C}" type="sibTrans" cxnId="{D64D18A2-7A2E-40CE-A7E8-707C3A1CFA47}">
      <dgm:prSet/>
      <dgm:spPr/>
      <dgm:t>
        <a:bodyPr/>
        <a:lstStyle/>
        <a:p>
          <a:endParaRPr lang="en-CA"/>
        </a:p>
      </dgm:t>
    </dgm:pt>
    <dgm:pt modelId="{DABE0D84-000C-4E25-BE4B-00F1F5611A15}">
      <dgm:prSet phldrT="[Text]"/>
      <dgm:spPr/>
      <dgm:t>
        <a:bodyPr/>
        <a:lstStyle/>
        <a:p>
          <a:r>
            <a:rPr lang="en-CA" dirty="0" smtClean="0"/>
            <a:t>ROOM 1 OR 2 SHARED SPACE</a:t>
          </a:r>
          <a:endParaRPr lang="en-CA" dirty="0"/>
        </a:p>
      </dgm:t>
    </dgm:pt>
    <dgm:pt modelId="{C3DD6D15-9775-456E-8D5D-70D746F79C79}" type="parTrans" cxnId="{E6B72AEC-385F-4846-A677-40BC760682F3}">
      <dgm:prSet/>
      <dgm:spPr/>
      <dgm:t>
        <a:bodyPr/>
        <a:lstStyle/>
        <a:p>
          <a:endParaRPr lang="en-CA"/>
        </a:p>
      </dgm:t>
    </dgm:pt>
    <dgm:pt modelId="{6547C6DD-F2B2-43C8-B963-D3275B98CA84}" type="sibTrans" cxnId="{E6B72AEC-385F-4846-A677-40BC760682F3}">
      <dgm:prSet/>
      <dgm:spPr/>
      <dgm:t>
        <a:bodyPr/>
        <a:lstStyle/>
        <a:p>
          <a:endParaRPr lang="en-CA"/>
        </a:p>
      </dgm:t>
    </dgm:pt>
    <dgm:pt modelId="{24FB9904-2A89-4F59-8E76-A7EE7A10B6CC}" type="pres">
      <dgm:prSet presAssocID="{97CE0D13-EFB6-4149-A70B-A468FA8F41F2}" presName="diagram" presStyleCnt="0">
        <dgm:presLayoutVars>
          <dgm:dir/>
          <dgm:resizeHandles val="exact"/>
        </dgm:presLayoutVars>
      </dgm:prSet>
      <dgm:spPr/>
      <dgm:t>
        <a:bodyPr/>
        <a:lstStyle/>
        <a:p>
          <a:endParaRPr lang="en-CA"/>
        </a:p>
      </dgm:t>
    </dgm:pt>
    <dgm:pt modelId="{DB7D3629-BD92-4DD4-AD5D-AA632550C0D0}" type="pres">
      <dgm:prSet presAssocID="{413314FD-E1B8-4D82-A3DC-2D2741CB09BC}" presName="node" presStyleLbl="node1" presStyleIdx="0" presStyleCnt="3" custScaleX="44520" custScaleY="83678" custLinFactNeighborX="-106" custLinFactNeighborY="3599">
        <dgm:presLayoutVars>
          <dgm:bulletEnabled val="1"/>
        </dgm:presLayoutVars>
      </dgm:prSet>
      <dgm:spPr/>
      <dgm:t>
        <a:bodyPr/>
        <a:lstStyle/>
        <a:p>
          <a:endParaRPr lang="en-CA"/>
        </a:p>
      </dgm:t>
    </dgm:pt>
    <dgm:pt modelId="{874154EF-5451-4F66-8107-017F5A29C35F}" type="pres">
      <dgm:prSet presAssocID="{51B9D5EC-C5B6-4940-895A-D50D05CF4815}" presName="sibTrans" presStyleCnt="0"/>
      <dgm:spPr/>
    </dgm:pt>
    <dgm:pt modelId="{9DFB4DD4-B116-4750-81C9-A65BB2E2F907}" type="pres">
      <dgm:prSet presAssocID="{38904CA5-B96A-4715-A276-E003B11AC50B}" presName="node" presStyleLbl="node1" presStyleIdx="1" presStyleCnt="3" custScaleX="11590" custScaleY="50601">
        <dgm:presLayoutVars>
          <dgm:bulletEnabled val="1"/>
        </dgm:presLayoutVars>
      </dgm:prSet>
      <dgm:spPr/>
      <dgm:t>
        <a:bodyPr/>
        <a:lstStyle/>
        <a:p>
          <a:endParaRPr lang="en-CA"/>
        </a:p>
      </dgm:t>
    </dgm:pt>
    <dgm:pt modelId="{9D033670-2FBE-4697-8003-F4C933238806}" type="pres">
      <dgm:prSet presAssocID="{6A770C0E-3837-4AE2-AB9D-F8F09CD77A9C}" presName="sibTrans" presStyleCnt="0"/>
      <dgm:spPr/>
    </dgm:pt>
    <dgm:pt modelId="{8F7F9440-E4A4-4431-AAB4-B1A6CC914FBC}" type="pres">
      <dgm:prSet presAssocID="{DABE0D84-000C-4E25-BE4B-00F1F5611A15}" presName="node" presStyleLbl="node1" presStyleIdx="2" presStyleCnt="3" custScaleX="49665" custScaleY="83240">
        <dgm:presLayoutVars>
          <dgm:bulletEnabled val="1"/>
        </dgm:presLayoutVars>
      </dgm:prSet>
      <dgm:spPr/>
      <dgm:t>
        <a:bodyPr/>
        <a:lstStyle/>
        <a:p>
          <a:endParaRPr lang="en-CA"/>
        </a:p>
      </dgm:t>
    </dgm:pt>
  </dgm:ptLst>
  <dgm:cxnLst>
    <dgm:cxn modelId="{F46AB0E2-9D10-42FB-9012-91F9FF57D0FB}" srcId="{97CE0D13-EFB6-4149-A70B-A468FA8F41F2}" destId="{413314FD-E1B8-4D82-A3DC-2D2741CB09BC}" srcOrd="0" destOrd="0" parTransId="{499C5551-CF00-4FA7-A396-3D617E4A5F41}" sibTransId="{51B9D5EC-C5B6-4940-895A-D50D05CF4815}"/>
    <dgm:cxn modelId="{D77D3BE0-84C7-4005-8E72-F996CD21E159}" type="presOf" srcId="{97CE0D13-EFB6-4149-A70B-A468FA8F41F2}" destId="{24FB9904-2A89-4F59-8E76-A7EE7A10B6CC}" srcOrd="0" destOrd="0" presId="urn:microsoft.com/office/officeart/2005/8/layout/default#5"/>
    <dgm:cxn modelId="{D64D18A2-7A2E-40CE-A7E8-707C3A1CFA47}" srcId="{97CE0D13-EFB6-4149-A70B-A468FA8F41F2}" destId="{38904CA5-B96A-4715-A276-E003B11AC50B}" srcOrd="1" destOrd="0" parTransId="{0E70DC3C-5D4B-48A3-ACE5-FA4D2835861E}" sibTransId="{6A770C0E-3837-4AE2-AB9D-F8F09CD77A9C}"/>
    <dgm:cxn modelId="{D2210B06-855A-4102-B5EE-8C89FB91618E}" type="presOf" srcId="{DABE0D84-000C-4E25-BE4B-00F1F5611A15}" destId="{8F7F9440-E4A4-4431-AAB4-B1A6CC914FBC}" srcOrd="0" destOrd="0" presId="urn:microsoft.com/office/officeart/2005/8/layout/default#5"/>
    <dgm:cxn modelId="{87B231A5-9190-4D97-8E08-3AF8948C221B}" type="presOf" srcId="{38904CA5-B96A-4715-A276-E003B11AC50B}" destId="{9DFB4DD4-B116-4750-81C9-A65BB2E2F907}" srcOrd="0" destOrd="0" presId="urn:microsoft.com/office/officeart/2005/8/layout/default#5"/>
    <dgm:cxn modelId="{A7F1E01C-2D70-418A-8833-E3C62497F17A}" type="presOf" srcId="{413314FD-E1B8-4D82-A3DC-2D2741CB09BC}" destId="{DB7D3629-BD92-4DD4-AD5D-AA632550C0D0}" srcOrd="0" destOrd="0" presId="urn:microsoft.com/office/officeart/2005/8/layout/default#5"/>
    <dgm:cxn modelId="{E6B72AEC-385F-4846-A677-40BC760682F3}" srcId="{97CE0D13-EFB6-4149-A70B-A468FA8F41F2}" destId="{DABE0D84-000C-4E25-BE4B-00F1F5611A15}" srcOrd="2" destOrd="0" parTransId="{C3DD6D15-9775-456E-8D5D-70D746F79C79}" sibTransId="{6547C6DD-F2B2-43C8-B963-D3275B98CA84}"/>
    <dgm:cxn modelId="{8A6359CB-D8FB-4595-912F-166395812302}" type="presParOf" srcId="{24FB9904-2A89-4F59-8E76-A7EE7A10B6CC}" destId="{DB7D3629-BD92-4DD4-AD5D-AA632550C0D0}" srcOrd="0" destOrd="0" presId="urn:microsoft.com/office/officeart/2005/8/layout/default#5"/>
    <dgm:cxn modelId="{A52E801F-75FF-424A-BF88-5FA22E6163C3}" type="presParOf" srcId="{24FB9904-2A89-4F59-8E76-A7EE7A10B6CC}" destId="{874154EF-5451-4F66-8107-017F5A29C35F}" srcOrd="1" destOrd="0" presId="urn:microsoft.com/office/officeart/2005/8/layout/default#5"/>
    <dgm:cxn modelId="{5E019FCA-8CD5-4598-8D28-4DB880336426}" type="presParOf" srcId="{24FB9904-2A89-4F59-8E76-A7EE7A10B6CC}" destId="{9DFB4DD4-B116-4750-81C9-A65BB2E2F907}" srcOrd="2" destOrd="0" presId="urn:microsoft.com/office/officeart/2005/8/layout/default#5"/>
    <dgm:cxn modelId="{1576EF95-06E0-415E-9AA2-AD128F4EDD42}" type="presParOf" srcId="{24FB9904-2A89-4F59-8E76-A7EE7A10B6CC}" destId="{9D033670-2FBE-4697-8003-F4C933238806}" srcOrd="3" destOrd="0" presId="urn:microsoft.com/office/officeart/2005/8/layout/default#5"/>
    <dgm:cxn modelId="{AE60D09D-8061-4B5B-B426-63F07EA012B6}" type="presParOf" srcId="{24FB9904-2A89-4F59-8E76-A7EE7A10B6CC}" destId="{8F7F9440-E4A4-4431-AAB4-B1A6CC914FBC}" srcOrd="4" destOrd="0" presId="urn:microsoft.com/office/officeart/2005/8/layout/defaul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72BF481-9BC1-4250-833B-9520393BDED0}" type="doc">
      <dgm:prSet loTypeId="urn:microsoft.com/office/officeart/2005/8/layout/default#3" loCatId="list" qsTypeId="urn:microsoft.com/office/officeart/2005/8/quickstyle/simple1" qsCatId="simple" csTypeId="urn:microsoft.com/office/officeart/2005/8/colors/accent1_2" csCatId="accent1" phldr="1"/>
      <dgm:spPr/>
      <dgm:t>
        <a:bodyPr/>
        <a:lstStyle/>
        <a:p>
          <a:endParaRPr lang="en-CA"/>
        </a:p>
      </dgm:t>
    </dgm:pt>
    <dgm:pt modelId="{34E088FE-20EB-425C-A809-E50DA72C2442}">
      <dgm:prSet phldrT="[Text]"/>
      <dgm:spPr/>
      <dgm:t>
        <a:bodyPr/>
        <a:lstStyle/>
        <a:p>
          <a:r>
            <a:rPr lang="en-CA" dirty="0" smtClean="0"/>
            <a:t>BUILD</a:t>
          </a:r>
          <a:endParaRPr lang="en-CA" dirty="0"/>
        </a:p>
      </dgm:t>
    </dgm:pt>
    <dgm:pt modelId="{929FAD58-C2F3-4A85-87DB-9A0BA874AD89}" type="parTrans" cxnId="{59502947-D681-4367-850C-A3A618315480}">
      <dgm:prSet/>
      <dgm:spPr/>
      <dgm:t>
        <a:bodyPr/>
        <a:lstStyle/>
        <a:p>
          <a:endParaRPr lang="en-CA"/>
        </a:p>
      </dgm:t>
    </dgm:pt>
    <dgm:pt modelId="{46E9C679-BBC5-4554-B0CA-7403564AF035}" type="sibTrans" cxnId="{59502947-D681-4367-850C-A3A618315480}">
      <dgm:prSet/>
      <dgm:spPr/>
      <dgm:t>
        <a:bodyPr/>
        <a:lstStyle/>
        <a:p>
          <a:endParaRPr lang="en-CA"/>
        </a:p>
      </dgm:t>
    </dgm:pt>
    <dgm:pt modelId="{A8A1BCEA-3E6D-4AC2-A8ED-AE86D9AD5FF2}">
      <dgm:prSet phldrT="[Text]"/>
      <dgm:spPr/>
      <dgm:t>
        <a:bodyPr/>
        <a:lstStyle/>
        <a:p>
          <a:r>
            <a:rPr lang="en-CA" dirty="0" smtClean="0"/>
            <a:t>OR</a:t>
          </a:r>
          <a:endParaRPr lang="en-CA" dirty="0"/>
        </a:p>
      </dgm:t>
    </dgm:pt>
    <dgm:pt modelId="{58F72EAD-A49C-4EE0-8C55-4A49565FC3B7}" type="parTrans" cxnId="{621314EB-A1D3-470D-B26B-749EE90D0E88}">
      <dgm:prSet/>
      <dgm:spPr/>
      <dgm:t>
        <a:bodyPr/>
        <a:lstStyle/>
        <a:p>
          <a:endParaRPr lang="en-CA"/>
        </a:p>
      </dgm:t>
    </dgm:pt>
    <dgm:pt modelId="{C52C199E-EF3E-4DF4-9F80-0FDF8F9EAB2F}" type="sibTrans" cxnId="{621314EB-A1D3-470D-B26B-749EE90D0E88}">
      <dgm:prSet/>
      <dgm:spPr/>
      <dgm:t>
        <a:bodyPr/>
        <a:lstStyle/>
        <a:p>
          <a:endParaRPr lang="en-CA"/>
        </a:p>
      </dgm:t>
    </dgm:pt>
    <dgm:pt modelId="{C870584C-8153-4AA7-9181-5F2995C055F1}">
      <dgm:prSet phldrT="[Text]"/>
      <dgm:spPr/>
      <dgm:t>
        <a:bodyPr/>
        <a:lstStyle/>
        <a:p>
          <a:r>
            <a:rPr lang="en-CA" dirty="0" smtClean="0"/>
            <a:t>BOUNDARY CHANGES</a:t>
          </a:r>
          <a:endParaRPr lang="en-CA" dirty="0"/>
        </a:p>
      </dgm:t>
    </dgm:pt>
    <dgm:pt modelId="{0DB002A3-9922-4314-850C-934FFD08C0EC}" type="sibTrans" cxnId="{608C6D54-42E2-4985-AB4B-34FB74972787}">
      <dgm:prSet/>
      <dgm:spPr/>
      <dgm:t>
        <a:bodyPr/>
        <a:lstStyle/>
        <a:p>
          <a:endParaRPr lang="en-CA"/>
        </a:p>
      </dgm:t>
    </dgm:pt>
    <dgm:pt modelId="{F9E6E11B-2137-4DBA-A757-1F4DED2E601D}" type="parTrans" cxnId="{608C6D54-42E2-4985-AB4B-34FB74972787}">
      <dgm:prSet/>
      <dgm:spPr/>
      <dgm:t>
        <a:bodyPr/>
        <a:lstStyle/>
        <a:p>
          <a:endParaRPr lang="en-CA"/>
        </a:p>
      </dgm:t>
    </dgm:pt>
    <dgm:pt modelId="{AEF4C235-383F-47E3-ADEF-1ED6BCB13A00}" type="pres">
      <dgm:prSet presAssocID="{672BF481-9BC1-4250-833B-9520393BDED0}" presName="diagram" presStyleCnt="0">
        <dgm:presLayoutVars>
          <dgm:dir/>
          <dgm:resizeHandles val="exact"/>
        </dgm:presLayoutVars>
      </dgm:prSet>
      <dgm:spPr/>
      <dgm:t>
        <a:bodyPr/>
        <a:lstStyle/>
        <a:p>
          <a:endParaRPr lang="en-CA"/>
        </a:p>
      </dgm:t>
    </dgm:pt>
    <dgm:pt modelId="{3445B805-D3EB-4C80-861A-DA2A9F24FE1E}" type="pres">
      <dgm:prSet presAssocID="{34E088FE-20EB-425C-A809-E50DA72C2442}" presName="node" presStyleLbl="node1" presStyleIdx="0" presStyleCnt="3" custScaleX="45820">
        <dgm:presLayoutVars>
          <dgm:bulletEnabled val="1"/>
        </dgm:presLayoutVars>
      </dgm:prSet>
      <dgm:spPr/>
      <dgm:t>
        <a:bodyPr/>
        <a:lstStyle/>
        <a:p>
          <a:endParaRPr lang="en-CA"/>
        </a:p>
      </dgm:t>
    </dgm:pt>
    <dgm:pt modelId="{1FD96522-7369-4B01-AC31-A594B97B8EF4}" type="pres">
      <dgm:prSet presAssocID="{46E9C679-BBC5-4554-B0CA-7403564AF035}" presName="sibTrans" presStyleCnt="0"/>
      <dgm:spPr/>
    </dgm:pt>
    <dgm:pt modelId="{9D1D538D-65C4-46E8-8CF8-20CA04024976}" type="pres">
      <dgm:prSet presAssocID="{A8A1BCEA-3E6D-4AC2-A8ED-AE86D9AD5FF2}" presName="node" presStyleLbl="node1" presStyleIdx="1" presStyleCnt="3" custScaleX="17686" custScaleY="44000">
        <dgm:presLayoutVars>
          <dgm:bulletEnabled val="1"/>
        </dgm:presLayoutVars>
      </dgm:prSet>
      <dgm:spPr/>
      <dgm:t>
        <a:bodyPr/>
        <a:lstStyle/>
        <a:p>
          <a:endParaRPr lang="en-CA"/>
        </a:p>
      </dgm:t>
    </dgm:pt>
    <dgm:pt modelId="{1AD7D7A4-4484-4DD0-B009-1AF672B706FC}" type="pres">
      <dgm:prSet presAssocID="{C52C199E-EF3E-4DF4-9F80-0FDF8F9EAB2F}" presName="sibTrans" presStyleCnt="0"/>
      <dgm:spPr/>
    </dgm:pt>
    <dgm:pt modelId="{A0F542FC-1278-43DC-9D2E-018EA8E8A287}" type="pres">
      <dgm:prSet presAssocID="{C870584C-8153-4AA7-9181-5F2995C055F1}" presName="node" presStyleLbl="node1" presStyleIdx="2" presStyleCnt="3" custScaleX="47543" custLinFactNeighborX="5860" custLinFactNeighborY="-419">
        <dgm:presLayoutVars>
          <dgm:bulletEnabled val="1"/>
        </dgm:presLayoutVars>
      </dgm:prSet>
      <dgm:spPr/>
      <dgm:t>
        <a:bodyPr/>
        <a:lstStyle/>
        <a:p>
          <a:endParaRPr lang="en-CA"/>
        </a:p>
      </dgm:t>
    </dgm:pt>
  </dgm:ptLst>
  <dgm:cxnLst>
    <dgm:cxn modelId="{608C6D54-42E2-4985-AB4B-34FB74972787}" srcId="{672BF481-9BC1-4250-833B-9520393BDED0}" destId="{C870584C-8153-4AA7-9181-5F2995C055F1}" srcOrd="2" destOrd="0" parTransId="{F9E6E11B-2137-4DBA-A757-1F4DED2E601D}" sibTransId="{0DB002A3-9922-4314-850C-934FFD08C0EC}"/>
    <dgm:cxn modelId="{106E32B2-0027-41A3-8B0C-F7C7AEC7D7E8}" type="presOf" srcId="{34E088FE-20EB-425C-A809-E50DA72C2442}" destId="{3445B805-D3EB-4C80-861A-DA2A9F24FE1E}" srcOrd="0" destOrd="0" presId="urn:microsoft.com/office/officeart/2005/8/layout/default#3"/>
    <dgm:cxn modelId="{6D9E961C-DC74-4F59-B9E7-3BE02DBC104E}" type="presOf" srcId="{C870584C-8153-4AA7-9181-5F2995C055F1}" destId="{A0F542FC-1278-43DC-9D2E-018EA8E8A287}" srcOrd="0" destOrd="0" presId="urn:microsoft.com/office/officeart/2005/8/layout/default#3"/>
    <dgm:cxn modelId="{621314EB-A1D3-470D-B26B-749EE90D0E88}" srcId="{672BF481-9BC1-4250-833B-9520393BDED0}" destId="{A8A1BCEA-3E6D-4AC2-A8ED-AE86D9AD5FF2}" srcOrd="1" destOrd="0" parTransId="{58F72EAD-A49C-4EE0-8C55-4A49565FC3B7}" sibTransId="{C52C199E-EF3E-4DF4-9F80-0FDF8F9EAB2F}"/>
    <dgm:cxn modelId="{59502947-D681-4367-850C-A3A618315480}" srcId="{672BF481-9BC1-4250-833B-9520393BDED0}" destId="{34E088FE-20EB-425C-A809-E50DA72C2442}" srcOrd="0" destOrd="0" parTransId="{929FAD58-C2F3-4A85-87DB-9A0BA874AD89}" sibTransId="{46E9C679-BBC5-4554-B0CA-7403564AF035}"/>
    <dgm:cxn modelId="{DC3E4E3D-958A-4B43-984B-0E8B2CAD4D22}" type="presOf" srcId="{A8A1BCEA-3E6D-4AC2-A8ED-AE86D9AD5FF2}" destId="{9D1D538D-65C4-46E8-8CF8-20CA04024976}" srcOrd="0" destOrd="0" presId="urn:microsoft.com/office/officeart/2005/8/layout/default#3"/>
    <dgm:cxn modelId="{4613728E-8428-4EB8-B49C-90ADBC928018}" type="presOf" srcId="{672BF481-9BC1-4250-833B-9520393BDED0}" destId="{AEF4C235-383F-47E3-ADEF-1ED6BCB13A00}" srcOrd="0" destOrd="0" presId="urn:microsoft.com/office/officeart/2005/8/layout/default#3"/>
    <dgm:cxn modelId="{9903DA95-B277-4FDE-9F22-1565E5546AE2}" type="presParOf" srcId="{AEF4C235-383F-47E3-ADEF-1ED6BCB13A00}" destId="{3445B805-D3EB-4C80-861A-DA2A9F24FE1E}" srcOrd="0" destOrd="0" presId="urn:microsoft.com/office/officeart/2005/8/layout/default#3"/>
    <dgm:cxn modelId="{254F7040-281E-42BE-9AE0-550BC4902E72}" type="presParOf" srcId="{AEF4C235-383F-47E3-ADEF-1ED6BCB13A00}" destId="{1FD96522-7369-4B01-AC31-A594B97B8EF4}" srcOrd="1" destOrd="0" presId="urn:microsoft.com/office/officeart/2005/8/layout/default#3"/>
    <dgm:cxn modelId="{74D520DA-F40A-4976-BC62-5AD1474FA84A}" type="presParOf" srcId="{AEF4C235-383F-47E3-ADEF-1ED6BCB13A00}" destId="{9D1D538D-65C4-46E8-8CF8-20CA04024976}" srcOrd="2" destOrd="0" presId="urn:microsoft.com/office/officeart/2005/8/layout/default#3"/>
    <dgm:cxn modelId="{C9917FFF-2F95-4254-8E7F-60C569527B9C}" type="presParOf" srcId="{AEF4C235-383F-47E3-ADEF-1ED6BCB13A00}" destId="{1AD7D7A4-4484-4DD0-B009-1AF672B706FC}" srcOrd="3" destOrd="0" presId="urn:microsoft.com/office/officeart/2005/8/layout/default#3"/>
    <dgm:cxn modelId="{B536FB2A-40C5-439F-BA7C-905613B01659}" type="presParOf" srcId="{AEF4C235-383F-47E3-ADEF-1ED6BCB13A00}" destId="{A0F542FC-1278-43DC-9D2E-018EA8E8A287}" srcOrd="4" destOrd="0" presId="urn:microsoft.com/office/officeart/2005/8/layout/defaul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6">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4">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5">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3">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84613" y="0"/>
            <a:ext cx="2971800" cy="461963"/>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58209EF-05C0-40EA-9244-F4EB204B794B}" type="datetimeFigureOut">
              <a:rPr lang="en-US"/>
              <a:pPr>
                <a:defRPr/>
              </a:pPr>
              <a:t>4/11/2013</a:t>
            </a:fld>
            <a:endParaRPr lang="en-US" dirty="0"/>
          </a:p>
        </p:txBody>
      </p:sp>
      <p:sp>
        <p:nvSpPr>
          <p:cNvPr id="4" name="Slide Image Placeholder 3"/>
          <p:cNvSpPr>
            <a:spLocks noGrp="1" noRot="1" noChangeAspect="1"/>
          </p:cNvSpPr>
          <p:nvPr>
            <p:ph type="sldImg" idx="2"/>
          </p:nvPr>
        </p:nvSpPr>
        <p:spPr>
          <a:xfrm>
            <a:off x="1120775" y="692150"/>
            <a:ext cx="4618038" cy="346392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87850"/>
            <a:ext cx="5486400" cy="4156075"/>
          </a:xfrm>
          <a:prstGeom prst="rect">
            <a:avLst/>
          </a:prstGeom>
        </p:spPr>
        <p:txBody>
          <a:bodyPr vert="horz" lIns="91440" tIns="45720" rIns="91440" bIns="45720" rtlCol="0"/>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endParaRPr lang="en-US" noProof="0"/>
          </a:p>
        </p:txBody>
      </p:sp>
      <p:sp>
        <p:nvSpPr>
          <p:cNvPr id="6" name="Footer Placeholder 5"/>
          <p:cNvSpPr>
            <a:spLocks noGrp="1"/>
          </p:cNvSpPr>
          <p:nvPr>
            <p:ph type="ftr" sz="quarter" idx="4"/>
          </p:nvPr>
        </p:nvSpPr>
        <p:spPr>
          <a:xfrm>
            <a:off x="0" y="8772525"/>
            <a:ext cx="2971800" cy="4619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84613" y="8772525"/>
            <a:ext cx="2971800" cy="461963"/>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6002155-56B8-413F-8278-EE162FECF7DB}" type="slidenum">
              <a:rPr lang="en-US"/>
              <a:pPr>
                <a:defRPr/>
              </a:pPr>
              <a:t>‹#›</a:t>
            </a:fld>
            <a:endParaRPr lang="en-US" dirty="0"/>
          </a:p>
        </p:txBody>
      </p:sp>
    </p:spTree>
    <p:extLst>
      <p:ext uri="{BB962C8B-B14F-4D97-AF65-F5344CB8AC3E}">
        <p14:creationId xmlns:p14="http://schemas.microsoft.com/office/powerpoint/2010/main" val="88907065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dirty="0" smtClean="0"/>
          </a:p>
        </p:txBody>
      </p:sp>
      <p:sp>
        <p:nvSpPr>
          <p:cNvPr id="4" name="Slide Number Placeholder 3"/>
          <p:cNvSpPr>
            <a:spLocks noGrp="1"/>
          </p:cNvSpPr>
          <p:nvPr>
            <p:ph type="sldNum" sz="quarter" idx="5"/>
          </p:nvPr>
        </p:nvSpPr>
        <p:spPr/>
        <p:txBody>
          <a:bodyPr/>
          <a:lstStyle/>
          <a:p>
            <a:pPr>
              <a:defRPr/>
            </a:pPr>
            <a:fld id="{A60E64B1-8224-45F5-829B-FF36883217DF}" type="slidenum">
              <a:rPr lang="en-US" smtClean="0"/>
              <a:pPr>
                <a:defRPr/>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21</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AF03EB15-A4BB-4B0C-A891-CED5BB834BA0}"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23</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24</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93FE99B-7733-455E-8CEB-41CA8380DC45}" type="slidenum">
              <a:rPr lang="en-US" smtClean="0"/>
              <a:pPr>
                <a:defRPr/>
              </a:pPr>
              <a:t>25</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491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E861F9-F543-4DEB-BBCB-088C15DC74F5}" type="slidenum">
              <a:rPr lang="en-US"/>
              <a:pPr fontAlgn="base">
                <a:spcBef>
                  <a:spcPct val="0"/>
                </a:spcBef>
                <a:spcAft>
                  <a:spcPct val="0"/>
                </a:spcAft>
                <a:defRPr/>
              </a:pPr>
              <a:t>26</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28</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29</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31</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34</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44</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47</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48</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49</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51</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53</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72A33C-9513-4E2B-9288-5751376AC2BB}" type="slidenum">
              <a:rPr lang="en-US"/>
              <a:pPr fontAlgn="base">
                <a:spcBef>
                  <a:spcPct val="0"/>
                </a:spcBef>
                <a:spcAft>
                  <a:spcPct val="0"/>
                </a:spcAft>
                <a:defRPr/>
              </a:pPr>
              <a:t>54</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9CC04F7-6398-44FB-AC65-E9579FAE7F52}" type="slidenum">
              <a:rPr lang="en-US"/>
              <a:pPr fontAlgn="base">
                <a:spcBef>
                  <a:spcPct val="0"/>
                </a:spcBef>
                <a:spcAft>
                  <a:spcPct val="0"/>
                </a:spcAft>
                <a:defRPr/>
              </a:pPr>
              <a:t>55</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A7A547-F0D8-48B2-83C6-BB40F15004EF}" type="slidenum">
              <a:rPr lang="en-US"/>
              <a:pPr fontAlgn="base">
                <a:spcBef>
                  <a:spcPct val="0"/>
                </a:spcBef>
                <a:spcAft>
                  <a:spcPct val="0"/>
                </a:spcAft>
                <a:defRPr/>
              </a:pPr>
              <a:t>58</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3491" name="Slide Number Placeholder 3"/>
          <p:cNvSpPr txBox="1">
            <a:spLocks noGrp="1"/>
          </p:cNvSpPr>
          <p:nvPr/>
        </p:nvSpPr>
        <p:spPr bwMode="auto">
          <a:xfrm>
            <a:off x="3884613" y="8772525"/>
            <a:ext cx="2971800" cy="461963"/>
          </a:xfrm>
          <a:prstGeom prst="rect">
            <a:avLst/>
          </a:prstGeom>
          <a:noFill/>
          <a:ln>
            <a:miter lim="800000"/>
            <a:headEnd/>
            <a:tailEnd/>
          </a:ln>
        </p:spPr>
        <p:txBody>
          <a:bodyPr anchor="b"/>
          <a:lstStyle/>
          <a:p>
            <a:pPr algn="r">
              <a:defRPr/>
            </a:pPr>
            <a:fld id="{A7573FE4-7241-407B-A0ED-D30FE75A773E}" type="slidenum">
              <a:rPr lang="en-US" sz="1200">
                <a:latin typeface="+mn-lt"/>
              </a:rPr>
              <a:pPr algn="r">
                <a:defRPr/>
              </a:pPr>
              <a:t>59</a:t>
            </a:fld>
            <a:endParaRPr lang="en-US" sz="1200" dirty="0">
              <a:latin typeface="+mn-lt"/>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dirty="0" smtClean="0"/>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5E2676-0982-4F22-AABA-B5F1FFA81B15}" type="slidenum">
              <a:rPr lang="en-US"/>
              <a:pPr fontAlgn="base">
                <a:spcBef>
                  <a:spcPct val="0"/>
                </a:spcBef>
                <a:spcAft>
                  <a:spcPct val="0"/>
                </a:spcAft>
                <a:defRPr/>
              </a:pPr>
              <a:t>60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2FEE225-2C70-4C64-855E-20B54D72B63C}" type="slidenum">
              <a:rPr lang="en-US" smtClean="0"/>
              <a:pPr>
                <a:defRPr/>
              </a:pPr>
              <a:t>5</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61</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62</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63</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64</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65</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66</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186A631E-E8BC-4A79-89AA-7BDE9710ACD1}" type="slidenum">
              <a:rPr lang="en-US" smtClean="0"/>
              <a:pPr>
                <a:defRPr/>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6002155-56B8-413F-8278-EE162FECF7DB}" type="slidenum">
              <a:rPr lang="en-US" smtClean="0"/>
              <a:pPr>
                <a:defRPr/>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09010894-6C80-437D-8F12-208B7289EC98}" type="datetime1">
              <a:rPr lang="en-CA" smtClean="0"/>
              <a:pPr>
                <a:defRPr/>
              </a:pPr>
              <a:t>11/04/2013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8AA20790-1000-47E6-8A7F-4410138AB77C}" type="slidenum">
              <a:rPr lang="en-CA"/>
              <a:pPr>
                <a:defRPr/>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B70EAC54-5E3F-4F09-AFA0-0DE9D7592E21}" type="datetime1">
              <a:rPr lang="en-CA" smtClean="0"/>
              <a:pPr>
                <a:defRPr/>
              </a:pPr>
              <a:t>11/04/2013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76F0618E-2153-47C3-9870-BCBC7CAB2024}" type="slidenum">
              <a:rPr lang="en-CA"/>
              <a:pPr>
                <a:defRPr/>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8D38E547-EA7F-44EA-AF0E-B401E3830494}" type="datetime1">
              <a:rPr lang="en-CA" smtClean="0"/>
              <a:pPr>
                <a:defRPr/>
              </a:pPr>
              <a:t>11/04/2013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B74F5F78-CE72-46B5-9719-0AE9B0C1F11D}" type="slidenum">
              <a:rPr lang="en-CA"/>
              <a:pPr>
                <a:defRPr/>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9C87F74B-4E05-4750-B2C0-7AB50D59F83C}" type="datetime1">
              <a:rPr lang="en-CA" smtClean="0"/>
              <a:pPr>
                <a:defRPr/>
              </a:pPr>
              <a:t>11/04/2013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06EC3BA7-DBC0-4994-829A-0B015E946B58}" type="slidenum">
              <a:rPr lang="en-CA"/>
              <a:pPr>
                <a:defRPr/>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0F97B52-F8ED-4A09-B37F-4B8436DADE3C}" type="datetime1">
              <a:rPr lang="en-CA" smtClean="0"/>
              <a:pPr>
                <a:defRPr/>
              </a:pPr>
              <a:t>11/04/2013</a:t>
            </a:fld>
            <a:endParaRPr lang="en-CA" dirty="0"/>
          </a:p>
        </p:txBody>
      </p:sp>
      <p:sp>
        <p:nvSpPr>
          <p:cNvPr id="5" name="Footer Placeholder 4"/>
          <p:cNvSpPr>
            <a:spLocks noGrp="1"/>
          </p:cNvSpPr>
          <p:nvPr>
            <p:ph type="ftr" sz="quarter" idx="11"/>
          </p:nvPr>
        </p:nvSpPr>
        <p:spPr/>
        <p:txBody>
          <a:bodyPr/>
          <a:lstStyle>
            <a:lvl1pPr>
              <a:defRPr/>
            </a:lvl1pPr>
          </a:lstStyle>
          <a:p>
            <a:pPr>
              <a:defRPr/>
            </a:pP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BADF9B2B-EA66-4AFE-9E73-B3573014C773}" type="slidenum">
              <a:rPr lang="en-CA"/>
              <a:pPr>
                <a:defRPr/>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fld id="{09458277-EF21-47F9-B1C2-1A5427B8C55E}" type="datetime1">
              <a:rPr lang="en-CA" smtClean="0"/>
              <a:pPr>
                <a:defRPr/>
              </a:pPr>
              <a:t>11/04/2013</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4491FB20-1297-4393-BBD7-1AC28430EBD3}" type="slidenum">
              <a:rPr lang="en-CA"/>
              <a:pPr>
                <a:defRPr/>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fld id="{CDB81613-0CB8-4000-8374-021051663C4D}" type="datetime1">
              <a:rPr lang="en-CA" smtClean="0"/>
              <a:pPr>
                <a:defRPr/>
              </a:pPr>
              <a:t>11/04/2013</a:t>
            </a:fld>
            <a:endParaRPr lang="en-CA" dirty="0"/>
          </a:p>
        </p:txBody>
      </p:sp>
      <p:sp>
        <p:nvSpPr>
          <p:cNvPr id="8" name="Footer Placeholder 4"/>
          <p:cNvSpPr>
            <a:spLocks noGrp="1"/>
          </p:cNvSpPr>
          <p:nvPr>
            <p:ph type="ftr" sz="quarter" idx="11"/>
          </p:nvPr>
        </p:nvSpPr>
        <p:spPr/>
        <p:txBody>
          <a:bodyPr/>
          <a:lstStyle>
            <a:lvl1pPr>
              <a:defRPr/>
            </a:lvl1pPr>
          </a:lstStyle>
          <a:p>
            <a:pPr>
              <a:defRPr/>
            </a:pPr>
            <a:endParaRPr lang="en-CA" dirty="0"/>
          </a:p>
        </p:txBody>
      </p:sp>
      <p:sp>
        <p:nvSpPr>
          <p:cNvPr id="9" name="Slide Number Placeholder 5"/>
          <p:cNvSpPr>
            <a:spLocks noGrp="1"/>
          </p:cNvSpPr>
          <p:nvPr>
            <p:ph type="sldNum" sz="quarter" idx="12"/>
          </p:nvPr>
        </p:nvSpPr>
        <p:spPr/>
        <p:txBody>
          <a:bodyPr/>
          <a:lstStyle>
            <a:lvl1pPr>
              <a:defRPr/>
            </a:lvl1pPr>
          </a:lstStyle>
          <a:p>
            <a:pPr>
              <a:defRPr/>
            </a:pPr>
            <a:fld id="{D8F9C9A0-D8A5-4F5D-98C0-993201E8532F}" type="slidenum">
              <a:rPr lang="en-CA"/>
              <a:pPr>
                <a:defRPr/>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6132A82E-6CE3-4835-813E-BBD775EE8886}" type="datetime1">
              <a:rPr lang="en-CA" smtClean="0"/>
              <a:pPr>
                <a:defRPr/>
              </a:pPr>
              <a:t>11/04/2013</a:t>
            </a:fld>
            <a:endParaRPr lang="en-CA" dirty="0"/>
          </a:p>
        </p:txBody>
      </p:sp>
      <p:sp>
        <p:nvSpPr>
          <p:cNvPr id="4" name="Footer Placeholder 4"/>
          <p:cNvSpPr>
            <a:spLocks noGrp="1"/>
          </p:cNvSpPr>
          <p:nvPr>
            <p:ph type="ftr" sz="quarter" idx="11"/>
          </p:nvPr>
        </p:nvSpPr>
        <p:spPr/>
        <p:txBody>
          <a:bodyPr/>
          <a:lstStyle>
            <a:lvl1pPr>
              <a:defRPr/>
            </a:lvl1pPr>
          </a:lstStyle>
          <a:p>
            <a:pPr>
              <a:defRPr/>
            </a:pPr>
            <a:endParaRPr lang="en-CA" dirty="0"/>
          </a:p>
        </p:txBody>
      </p:sp>
      <p:sp>
        <p:nvSpPr>
          <p:cNvPr id="5" name="Slide Number Placeholder 5"/>
          <p:cNvSpPr>
            <a:spLocks noGrp="1"/>
          </p:cNvSpPr>
          <p:nvPr>
            <p:ph type="sldNum" sz="quarter" idx="12"/>
          </p:nvPr>
        </p:nvSpPr>
        <p:spPr/>
        <p:txBody>
          <a:bodyPr/>
          <a:lstStyle>
            <a:lvl1pPr>
              <a:defRPr/>
            </a:lvl1pPr>
          </a:lstStyle>
          <a:p>
            <a:pPr>
              <a:defRPr/>
            </a:pPr>
            <a:fld id="{9931E986-CE7F-4392-B9F2-39248C217694}" type="slidenum">
              <a:rPr lang="en-CA"/>
              <a:pPr>
                <a:defRPr/>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0B475E5-C8AD-48E5-8B5B-93E5F4F67FA0}" type="datetime1">
              <a:rPr lang="en-CA" smtClean="0"/>
              <a:pPr>
                <a:defRPr/>
              </a:pPr>
              <a:t>11/04/2013</a:t>
            </a:fld>
            <a:endParaRPr lang="en-CA" dirty="0"/>
          </a:p>
        </p:txBody>
      </p:sp>
      <p:sp>
        <p:nvSpPr>
          <p:cNvPr id="3" name="Footer Placeholder 4"/>
          <p:cNvSpPr>
            <a:spLocks noGrp="1"/>
          </p:cNvSpPr>
          <p:nvPr>
            <p:ph type="ftr" sz="quarter" idx="11"/>
          </p:nvPr>
        </p:nvSpPr>
        <p:spPr/>
        <p:txBody>
          <a:bodyPr/>
          <a:lstStyle>
            <a:lvl1pPr>
              <a:defRPr/>
            </a:lvl1pPr>
          </a:lstStyle>
          <a:p>
            <a:pPr>
              <a:defRPr/>
            </a:pPr>
            <a:endParaRPr lang="en-CA" dirty="0"/>
          </a:p>
        </p:txBody>
      </p:sp>
      <p:sp>
        <p:nvSpPr>
          <p:cNvPr id="4" name="Slide Number Placeholder 5"/>
          <p:cNvSpPr>
            <a:spLocks noGrp="1"/>
          </p:cNvSpPr>
          <p:nvPr>
            <p:ph type="sldNum" sz="quarter" idx="12"/>
          </p:nvPr>
        </p:nvSpPr>
        <p:spPr/>
        <p:txBody>
          <a:bodyPr/>
          <a:lstStyle>
            <a:lvl1pPr>
              <a:defRPr/>
            </a:lvl1pPr>
          </a:lstStyle>
          <a:p>
            <a:pPr>
              <a:defRPr/>
            </a:pPr>
            <a:fld id="{CB7234BC-1592-49A5-A6E6-8FC9B3C61A9E}" type="slidenum">
              <a:rPr lang="en-CA"/>
              <a:pPr>
                <a:defRPr/>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1F256CC-F77F-410B-BBB6-289DA56EBEC4}" type="datetime1">
              <a:rPr lang="en-CA" smtClean="0"/>
              <a:pPr>
                <a:defRPr/>
              </a:pPr>
              <a:t>11/04/2013</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4FE75F4E-F924-4FAA-B962-15E0D2449C1D}" type="slidenum">
              <a:rPr lang="en-CA"/>
              <a:pPr>
                <a:defRPr/>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8858C7-A8FF-4D48-AC74-69D7B5F82F81}" type="datetime1">
              <a:rPr lang="en-CA" smtClean="0"/>
              <a:pPr>
                <a:defRPr/>
              </a:pPr>
              <a:t>11/04/2013</a:t>
            </a:fld>
            <a:endParaRPr lang="en-CA" dirty="0"/>
          </a:p>
        </p:txBody>
      </p:sp>
      <p:sp>
        <p:nvSpPr>
          <p:cNvPr id="6" name="Footer Placeholder 4"/>
          <p:cNvSpPr>
            <a:spLocks noGrp="1"/>
          </p:cNvSpPr>
          <p:nvPr>
            <p:ph type="ftr" sz="quarter" idx="11"/>
          </p:nvPr>
        </p:nvSpPr>
        <p:spPr/>
        <p:txBody>
          <a:bodyPr/>
          <a:lstStyle>
            <a:lvl1pPr>
              <a:defRPr/>
            </a:lvl1pPr>
          </a:lstStyle>
          <a:p>
            <a:pPr>
              <a:defRPr/>
            </a:pP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8CFC75F7-7CB3-4F0C-A067-370A43189727}" type="slidenum">
              <a:rPr lang="en-CA"/>
              <a:pPr>
                <a:defRPr/>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4FC3C1C-53CF-4737-810E-4926FB22BAF2}" type="datetime1">
              <a:rPr lang="en-CA" smtClean="0"/>
              <a:pPr>
                <a:defRPr/>
              </a:pPr>
              <a:t>11/04/2013</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D20DD59-5861-4BCA-99D4-BF47AD89D255}"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6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6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p:txBody>
          <a:bodyPr/>
          <a:lstStyle/>
          <a:p>
            <a:pPr eaLnBrk="1" hangingPunct="1"/>
            <a:r>
              <a:rPr lang="en-CA" dirty="0" smtClean="0"/>
              <a:t>Allenby Jr. Public School </a:t>
            </a:r>
            <a:br>
              <a:rPr lang="en-CA" dirty="0" smtClean="0"/>
            </a:br>
            <a:endParaRPr lang="en-CA" sz="3600" dirty="0" smtClean="0"/>
          </a:p>
        </p:txBody>
      </p:sp>
      <p:sp>
        <p:nvSpPr>
          <p:cNvPr id="4" name="Subtitle 3"/>
          <p:cNvSpPr>
            <a:spLocks noGrp="1"/>
          </p:cNvSpPr>
          <p:nvPr>
            <p:ph type="subTitle" idx="1"/>
          </p:nvPr>
        </p:nvSpPr>
        <p:spPr>
          <a:xfrm>
            <a:off x="1331913" y="3573463"/>
            <a:ext cx="6440487" cy="2065337"/>
          </a:xfrm>
        </p:spPr>
        <p:txBody>
          <a:bodyPr rtlCol="0">
            <a:normAutofit fontScale="85000" lnSpcReduction="10000"/>
          </a:bodyPr>
          <a:lstStyle/>
          <a:p>
            <a:pPr eaLnBrk="1" fontAlgn="auto" hangingPunct="1">
              <a:lnSpc>
                <a:spcPct val="120000"/>
              </a:lnSpc>
              <a:spcAft>
                <a:spcPts val="0"/>
              </a:spcAft>
              <a:buFont typeface="Arial" pitchFamily="34" charset="0"/>
              <a:buNone/>
              <a:defRPr/>
            </a:pPr>
            <a:r>
              <a:rPr lang="en-US" dirty="0" smtClean="0"/>
              <a:t>FDK/Space Committee Presentation to the</a:t>
            </a:r>
          </a:p>
          <a:p>
            <a:pPr eaLnBrk="1" fontAlgn="auto" hangingPunct="1">
              <a:lnSpc>
                <a:spcPct val="120000"/>
              </a:lnSpc>
              <a:spcAft>
                <a:spcPts val="0"/>
              </a:spcAft>
              <a:buFont typeface="Arial" pitchFamily="34" charset="0"/>
              <a:buNone/>
              <a:defRPr/>
            </a:pPr>
            <a:r>
              <a:rPr lang="en-US" dirty="0" smtClean="0"/>
              <a:t>Allenby Parent Association</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smtClean="0"/>
              <a:t>March 27, 2013</a:t>
            </a:r>
            <a:endParaRPr lang="en-US" dirty="0"/>
          </a:p>
        </p:txBody>
      </p:sp>
      <p:sp>
        <p:nvSpPr>
          <p:cNvPr id="5" name="Slide Number Placeholder 4"/>
          <p:cNvSpPr>
            <a:spLocks noGrp="1"/>
          </p:cNvSpPr>
          <p:nvPr>
            <p:ph type="sldNum" sz="quarter" idx="12"/>
          </p:nvPr>
        </p:nvSpPr>
        <p:spPr/>
        <p:txBody>
          <a:bodyPr/>
          <a:lstStyle/>
          <a:p>
            <a:pPr>
              <a:defRPr/>
            </a:pPr>
            <a:fld id="{8AA20790-1000-47E6-8A7F-4410138AB77C}" type="slidenum">
              <a:rPr lang="en-CA" smtClean="0"/>
              <a:pPr>
                <a:defRPr/>
              </a:pPr>
              <a:t>1</a:t>
            </a:fld>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What Are The Options To Find 4 Classrooms?</a:t>
            </a:r>
            <a:endParaRPr lang="en-CA" dirty="0">
              <a:solidFill>
                <a:schemeClr val="accent2"/>
              </a:solidFill>
            </a:endParaRPr>
          </a:p>
        </p:txBody>
      </p:sp>
      <p:sp>
        <p:nvSpPr>
          <p:cNvPr id="3" name="Content Placeholder 2"/>
          <p:cNvSpPr>
            <a:spLocks noGrp="1"/>
          </p:cNvSpPr>
          <p:nvPr>
            <p:ph idx="1"/>
          </p:nvPr>
        </p:nvSpPr>
        <p:spPr/>
        <p:txBody>
          <a:bodyPr rtlCol="0">
            <a:normAutofit fontScale="85000" lnSpcReduction="10000"/>
          </a:bodyPr>
          <a:lstStyle/>
          <a:p>
            <a:pPr marL="914400" lvl="1" indent="-514350" eaLnBrk="1" fontAlgn="auto" hangingPunct="1">
              <a:spcAft>
                <a:spcPts val="0"/>
              </a:spcAft>
              <a:buFont typeface="+mj-lt"/>
              <a:buAutoNum type="arabicPeriod"/>
              <a:defRPr/>
            </a:pPr>
            <a:r>
              <a:rPr lang="en-CA" sz="3100" u="sng" dirty="0" smtClean="0"/>
              <a:t>Boundary Change: </a:t>
            </a:r>
            <a:r>
              <a:rPr lang="en-CA" sz="3100" dirty="0" smtClean="0"/>
              <a:t> Redraw the existing catchment</a:t>
            </a:r>
          </a:p>
          <a:p>
            <a:pPr marL="914400" lvl="1" indent="-514350" eaLnBrk="1" fontAlgn="auto" hangingPunct="1">
              <a:spcAft>
                <a:spcPts val="0"/>
              </a:spcAft>
              <a:buFont typeface="+mj-lt"/>
              <a:buAutoNum type="arabicPeriod"/>
              <a:defRPr/>
            </a:pPr>
            <a:r>
              <a:rPr lang="en-CA" sz="3100" u="sng" dirty="0" smtClean="0"/>
              <a:t>Build:</a:t>
            </a:r>
            <a:r>
              <a:rPr lang="en-CA" sz="3100" dirty="0" smtClean="0"/>
              <a:t> Expand the existing Allenby footprint by building 2 classrooms for FDK</a:t>
            </a:r>
          </a:p>
          <a:p>
            <a:pPr marL="914400" lvl="1" indent="-514350" eaLnBrk="1" fontAlgn="auto" hangingPunct="1">
              <a:spcAft>
                <a:spcPts val="0"/>
              </a:spcAft>
              <a:buFont typeface="+mj-lt"/>
              <a:buAutoNum type="arabicPeriod"/>
              <a:defRPr/>
            </a:pPr>
            <a:r>
              <a:rPr lang="en-CA" sz="3100" u="sng" dirty="0" smtClean="0"/>
              <a:t>Repurpose</a:t>
            </a:r>
            <a:r>
              <a:rPr lang="en-CA" sz="3100" dirty="0" smtClean="0"/>
              <a:t>: Find space in the existing Allenby footprint</a:t>
            </a:r>
          </a:p>
          <a:p>
            <a:pPr marL="914400" lvl="1" indent="-514350" eaLnBrk="1" fontAlgn="auto" hangingPunct="1">
              <a:spcAft>
                <a:spcPts val="0"/>
              </a:spcAft>
              <a:buFont typeface="+mj-lt"/>
              <a:buAutoNum type="arabicPeriod"/>
              <a:defRPr/>
            </a:pPr>
            <a:endParaRPr lang="en-CA" dirty="0" smtClean="0"/>
          </a:p>
          <a:p>
            <a:pPr marL="914400" lvl="1" indent="-514350" eaLnBrk="1" fontAlgn="auto" hangingPunct="1">
              <a:spcAft>
                <a:spcPts val="0"/>
              </a:spcAft>
              <a:buNone/>
              <a:defRPr/>
            </a:pPr>
            <a:r>
              <a:rPr lang="en-CA" dirty="0" smtClean="0"/>
              <a:t>NONE OF THESE OPTIONS ARE MUTUALLY EXCLUSIVE</a:t>
            </a:r>
          </a:p>
          <a:p>
            <a:pPr marL="914400" lvl="1" indent="-514350" eaLnBrk="1" fontAlgn="auto" hangingPunct="1">
              <a:spcAft>
                <a:spcPts val="0"/>
              </a:spcAft>
              <a:buNone/>
              <a:defRPr/>
            </a:pPr>
            <a:endParaRPr lang="en-CA" dirty="0" smtClean="0"/>
          </a:p>
          <a:p>
            <a:pPr marL="914400" lvl="1" indent="-514350" eaLnBrk="1" fontAlgn="auto" hangingPunct="1">
              <a:spcAft>
                <a:spcPts val="0"/>
              </a:spcAft>
              <a:buNone/>
              <a:defRPr/>
            </a:pPr>
            <a:r>
              <a:rPr lang="en-CA" dirty="0" smtClean="0"/>
              <a:t>NOTE:  It is unlikely that TDSB will consider program change (e.g. Allenby continuing as a Gr 1- 6 school relocating kindergarten)</a:t>
            </a:r>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10</a:t>
            </a:fld>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Boundary Change </a:t>
            </a:r>
            <a:endParaRPr lang="en-CA" dirty="0">
              <a:solidFill>
                <a:schemeClr val="accent2"/>
              </a:solidFill>
            </a:endParaRPr>
          </a:p>
        </p:txBody>
      </p:sp>
      <p:sp>
        <p:nvSpPr>
          <p:cNvPr id="4" name="Content Placeholder 3"/>
          <p:cNvSpPr>
            <a:spLocks noGrp="1"/>
          </p:cNvSpPr>
          <p:nvPr>
            <p:ph idx="1"/>
          </p:nvPr>
        </p:nvSpPr>
        <p:spPr/>
        <p:txBody>
          <a:bodyPr rtlCol="0">
            <a:normAutofit fontScale="97500"/>
          </a:bodyPr>
          <a:lstStyle/>
          <a:p>
            <a:pPr eaLnBrk="1" fontAlgn="auto" hangingPunct="1">
              <a:spcAft>
                <a:spcPts val="0"/>
              </a:spcAft>
              <a:defRPr/>
            </a:pPr>
            <a:r>
              <a:rPr lang="en-US" sz="2900" dirty="0" smtClean="0"/>
              <a:t>As part of considering all options, TDSB staff have started to model potential boundary changes. </a:t>
            </a:r>
          </a:p>
          <a:p>
            <a:pPr eaLnBrk="1" fontAlgn="auto" hangingPunct="1">
              <a:spcAft>
                <a:spcPts val="0"/>
              </a:spcAft>
              <a:defRPr/>
            </a:pPr>
            <a:r>
              <a:rPr lang="en-US" sz="2900" dirty="0" smtClean="0"/>
              <a:t>IMPORTANT: Exact </a:t>
            </a:r>
            <a:r>
              <a:rPr lang="en-US" sz="2900" dirty="0"/>
              <a:t>boundaries that could be </a:t>
            </a:r>
            <a:r>
              <a:rPr lang="en-US" sz="2900" dirty="0" smtClean="0"/>
              <a:t>affected, if a boundary change was approved by the TDSB, </a:t>
            </a:r>
            <a:r>
              <a:rPr lang="en-US" sz="2900" dirty="0"/>
              <a:t>have not been determined. </a:t>
            </a:r>
          </a:p>
          <a:p>
            <a:pPr eaLnBrk="1" fontAlgn="auto" hangingPunct="1">
              <a:spcAft>
                <a:spcPts val="0"/>
              </a:spcAft>
              <a:defRPr/>
            </a:pPr>
            <a:r>
              <a:rPr lang="en-US" sz="2900" dirty="0" smtClean="0"/>
              <a:t>However, the TDSB has indicated the following re: viability of certain boundary changes</a:t>
            </a:r>
          </a:p>
          <a:p>
            <a:pPr eaLnBrk="1" fontAlgn="auto" hangingPunct="1">
              <a:spcAft>
                <a:spcPts val="0"/>
              </a:spcAft>
              <a:buNone/>
              <a:defRPr/>
            </a:pPr>
            <a:endParaRPr lang="en-US" dirty="0" smtClean="0"/>
          </a:p>
          <a:p>
            <a:pPr eaLnBrk="1" fontAlgn="auto" hangingPunct="1">
              <a:spcAft>
                <a:spcPts val="0"/>
              </a:spcAft>
              <a:buNone/>
              <a:defRPr/>
            </a:pPr>
            <a:endParaRPr lang="en-US" dirty="0" smtClean="0"/>
          </a:p>
          <a:p>
            <a:pPr eaLnBrk="1" fontAlgn="auto" hangingPunct="1">
              <a:spcAft>
                <a:spcPts val="0"/>
              </a:spcAft>
              <a:buNone/>
              <a:defRPr/>
            </a:pPr>
            <a:endParaRPr lang="en-US" dirty="0" smtClean="0"/>
          </a:p>
          <a:p>
            <a:pPr eaLnBrk="1" fontAlgn="auto" hangingPunct="1">
              <a:spcAft>
                <a:spcPts val="0"/>
              </a:spcAft>
              <a:buFont typeface="Arial" pitchFamily="34" charset="0"/>
              <a:buChar char="•"/>
              <a:defRPr/>
            </a:pPr>
            <a:endParaRPr lang="en-US" dirty="0"/>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11</a:t>
            </a:fld>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Boundary Change </a:t>
            </a:r>
            <a:endParaRPr lang="en-CA" dirty="0">
              <a:solidFill>
                <a:schemeClr val="accent2"/>
              </a:solidFill>
            </a:endParaRPr>
          </a:p>
        </p:txBody>
      </p:sp>
      <p:sp>
        <p:nvSpPr>
          <p:cNvPr id="4" name="Content Placeholder 3"/>
          <p:cNvSpPr>
            <a:spLocks noGrp="1"/>
          </p:cNvSpPr>
          <p:nvPr>
            <p:ph sz="half" idx="1"/>
          </p:nvPr>
        </p:nvSpPr>
        <p:spPr/>
        <p:txBody>
          <a:bodyPr rtlCol="0">
            <a:normAutofit fontScale="82500" lnSpcReduction="20000"/>
          </a:bodyPr>
          <a:lstStyle/>
          <a:p>
            <a:pPr eaLnBrk="1" fontAlgn="auto" hangingPunct="1">
              <a:spcAft>
                <a:spcPts val="0"/>
              </a:spcAft>
              <a:defRPr/>
            </a:pPr>
            <a:r>
              <a:rPr lang="en-US" dirty="0" smtClean="0"/>
              <a:t>Change </a:t>
            </a:r>
            <a:r>
              <a:rPr lang="en-US" dirty="0"/>
              <a:t>at the S/E boundary is not viable </a:t>
            </a:r>
          </a:p>
          <a:p>
            <a:pPr lvl="1" eaLnBrk="1" fontAlgn="auto" hangingPunct="1">
              <a:spcAft>
                <a:spcPts val="0"/>
              </a:spcAft>
              <a:buFont typeface="Arial" pitchFamily="34" charset="0"/>
              <a:buChar char="•"/>
              <a:defRPr/>
            </a:pPr>
            <a:r>
              <a:rPr lang="en-US" dirty="0"/>
              <a:t>Eglinton </a:t>
            </a:r>
            <a:r>
              <a:rPr lang="en-US" dirty="0" smtClean="0"/>
              <a:t>Jr. P.S</a:t>
            </a:r>
            <a:r>
              <a:rPr lang="en-US" dirty="0"/>
              <a:t>. is overcapacity, does not have any room to build</a:t>
            </a:r>
          </a:p>
          <a:p>
            <a:pPr lvl="1" eaLnBrk="1" fontAlgn="auto" hangingPunct="1">
              <a:spcAft>
                <a:spcPts val="0"/>
              </a:spcAft>
              <a:buFont typeface="Arial" pitchFamily="34" charset="0"/>
              <a:buChar char="•"/>
              <a:defRPr/>
            </a:pPr>
            <a:r>
              <a:rPr lang="en-US" dirty="0"/>
              <a:t> would involve students crossing Yonge St.</a:t>
            </a:r>
            <a:endParaRPr lang="en-CA" dirty="0"/>
          </a:p>
          <a:p>
            <a:pPr eaLnBrk="1" fontAlgn="auto" hangingPunct="1">
              <a:spcAft>
                <a:spcPts val="0"/>
              </a:spcAft>
              <a:buFont typeface="Arial" pitchFamily="34" charset="0"/>
              <a:buChar char="•"/>
              <a:defRPr/>
            </a:pPr>
            <a:r>
              <a:rPr lang="en-US" dirty="0"/>
              <a:t>Change requiring students to cross Eglinton Ave to go to Oriole </a:t>
            </a:r>
            <a:r>
              <a:rPr lang="en-US" dirty="0" smtClean="0"/>
              <a:t>Park Jr. P.S. </a:t>
            </a:r>
            <a:r>
              <a:rPr lang="en-US" dirty="0"/>
              <a:t>(overcrowded) is not viable</a:t>
            </a:r>
          </a:p>
          <a:p>
            <a:pPr eaLnBrk="1" fontAlgn="auto" hangingPunct="1">
              <a:spcAft>
                <a:spcPts val="0"/>
              </a:spcAft>
              <a:buFont typeface="Arial" pitchFamily="34" charset="0"/>
              <a:buChar char="•"/>
              <a:defRPr/>
            </a:pPr>
            <a:r>
              <a:rPr lang="en-US" dirty="0"/>
              <a:t>Change at the N/W border is not viable as nearest schools are all beyond max. 1.6 kms walking distance</a:t>
            </a:r>
            <a:endParaRPr lang="en-CA" dirty="0"/>
          </a:p>
          <a:p>
            <a:pPr eaLnBrk="1" fontAlgn="auto" hangingPunct="1">
              <a:spcAft>
                <a:spcPts val="0"/>
              </a:spcAft>
              <a:buNone/>
              <a:defRPr/>
            </a:pPr>
            <a:endParaRPr lang="en-US" dirty="0" smtClean="0"/>
          </a:p>
          <a:p>
            <a:pPr eaLnBrk="1" fontAlgn="auto" hangingPunct="1">
              <a:spcAft>
                <a:spcPts val="0"/>
              </a:spcAft>
              <a:buNone/>
              <a:defRPr/>
            </a:pPr>
            <a:endParaRPr lang="en-US" dirty="0" smtClean="0"/>
          </a:p>
          <a:p>
            <a:pPr eaLnBrk="1" fontAlgn="auto" hangingPunct="1">
              <a:spcAft>
                <a:spcPts val="0"/>
              </a:spcAft>
              <a:buNone/>
              <a:defRPr/>
            </a:pPr>
            <a:endParaRPr lang="en-US" dirty="0" smtClean="0"/>
          </a:p>
          <a:p>
            <a:pPr eaLnBrk="1" fontAlgn="auto" hangingPunct="1">
              <a:spcAft>
                <a:spcPts val="0"/>
              </a:spcAft>
              <a:buFont typeface="Arial" pitchFamily="34" charset="0"/>
              <a:buChar char="•"/>
              <a:defRPr/>
            </a:pPr>
            <a:endParaRPr lang="en-US" dirty="0"/>
          </a:p>
        </p:txBody>
      </p:sp>
      <p:sp>
        <p:nvSpPr>
          <p:cNvPr id="6" name="Content Placeholder 5"/>
          <p:cNvSpPr>
            <a:spLocks noGrp="1"/>
          </p:cNvSpPr>
          <p:nvPr>
            <p:ph sz="half" idx="2"/>
          </p:nvPr>
        </p:nvSpPr>
        <p:spPr/>
        <p:txBody>
          <a:bodyPr/>
          <a:lstStyle/>
          <a:p>
            <a:endParaRPr lang="en-CA"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1600200"/>
            <a:ext cx="4419955" cy="464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lide Number Placeholder 6"/>
          <p:cNvSpPr>
            <a:spLocks noGrp="1"/>
          </p:cNvSpPr>
          <p:nvPr>
            <p:ph type="sldNum" sz="quarter" idx="12"/>
          </p:nvPr>
        </p:nvSpPr>
        <p:spPr/>
        <p:txBody>
          <a:bodyPr/>
          <a:lstStyle/>
          <a:p>
            <a:pPr>
              <a:defRPr/>
            </a:pPr>
            <a:fld id="{4491FB20-1297-4393-BBD7-1AC28430EBD3}" type="slidenum">
              <a:rPr lang="en-CA" smtClean="0"/>
              <a:pPr>
                <a:defRPr/>
              </a:pPr>
              <a:t>12</a:t>
            </a:fld>
            <a:endParaRPr lang="en-CA" dirty="0"/>
          </a:p>
        </p:txBody>
      </p:sp>
    </p:spTree>
    <p:extLst>
      <p:ext uri="{BB962C8B-B14F-4D97-AF65-F5344CB8AC3E}">
        <p14:creationId xmlns:p14="http://schemas.microsoft.com/office/powerpoint/2010/main" val="13016095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Boundary Change </a:t>
            </a:r>
            <a:endParaRPr lang="en-CA" dirty="0">
              <a:solidFill>
                <a:schemeClr val="accent2"/>
              </a:solidFill>
            </a:endParaRPr>
          </a:p>
        </p:txBody>
      </p:sp>
      <p:sp>
        <p:nvSpPr>
          <p:cNvPr id="4" name="Content Placeholder 3"/>
          <p:cNvSpPr>
            <a:spLocks noGrp="1"/>
          </p:cNvSpPr>
          <p:nvPr>
            <p:ph sz="half" idx="1"/>
          </p:nvPr>
        </p:nvSpPr>
        <p:spPr/>
        <p:txBody>
          <a:bodyPr rtlCol="0">
            <a:normAutofit fontScale="97500"/>
          </a:bodyPr>
          <a:lstStyle/>
          <a:p>
            <a:pPr eaLnBrk="1" fontAlgn="auto" hangingPunct="1">
              <a:spcAft>
                <a:spcPts val="0"/>
              </a:spcAft>
              <a:buNone/>
              <a:defRPr/>
            </a:pPr>
            <a:endParaRPr lang="en-US" dirty="0" smtClean="0"/>
          </a:p>
          <a:p>
            <a:pPr eaLnBrk="1" fontAlgn="auto" hangingPunct="1">
              <a:spcAft>
                <a:spcPts val="0"/>
              </a:spcAft>
              <a:buNone/>
              <a:defRPr/>
            </a:pPr>
            <a:endParaRPr lang="en-US" dirty="0" smtClean="0"/>
          </a:p>
          <a:p>
            <a:pPr eaLnBrk="1" fontAlgn="auto" hangingPunct="1">
              <a:spcAft>
                <a:spcPts val="0"/>
              </a:spcAft>
              <a:buNone/>
              <a:defRPr/>
            </a:pPr>
            <a:endParaRPr lang="en-US" dirty="0" smtClean="0"/>
          </a:p>
          <a:p>
            <a:pPr eaLnBrk="1" fontAlgn="auto" hangingPunct="1">
              <a:spcAft>
                <a:spcPts val="0"/>
              </a:spcAft>
              <a:buFont typeface="Arial" pitchFamily="34" charset="0"/>
              <a:buChar char="•"/>
              <a:defRPr/>
            </a:pPr>
            <a:endParaRPr lang="en-US" dirty="0"/>
          </a:p>
        </p:txBody>
      </p:sp>
      <p:sp>
        <p:nvSpPr>
          <p:cNvPr id="6" name="Content Placeholder 5"/>
          <p:cNvSpPr>
            <a:spLocks noGrp="1"/>
          </p:cNvSpPr>
          <p:nvPr>
            <p:ph sz="half" idx="2"/>
          </p:nvPr>
        </p:nvSpPr>
        <p:spPr/>
        <p:txBody>
          <a:bodyPr/>
          <a:lstStyle/>
          <a:p>
            <a:endParaRPr lang="en-CA"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1600200"/>
            <a:ext cx="4419955" cy="464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304800" y="1577930"/>
            <a:ext cx="4572000" cy="2899255"/>
          </a:xfrm>
          <a:prstGeom prst="rect">
            <a:avLst/>
          </a:prstGeom>
        </p:spPr>
        <p:txBody>
          <a:bodyPr>
            <a:spAutoFit/>
          </a:bodyPr>
          <a:lstStyle/>
          <a:p>
            <a:pPr marL="342900" lvl="0" indent="-342900" eaLnBrk="0" hangingPunct="0">
              <a:spcBef>
                <a:spcPct val="20000"/>
              </a:spcBef>
              <a:buFont typeface="Arial" charset="0"/>
              <a:buChar char="•"/>
            </a:pPr>
            <a:r>
              <a:rPr lang="en-CA" sz="2400" dirty="0">
                <a:solidFill>
                  <a:prstClr val="black"/>
                </a:solidFill>
                <a:latin typeface="Calibri"/>
              </a:rPr>
              <a:t>Western border still a potential option to be </a:t>
            </a:r>
            <a:r>
              <a:rPr lang="en-CA" sz="2400" dirty="0" smtClean="0">
                <a:solidFill>
                  <a:prstClr val="black"/>
                </a:solidFill>
                <a:latin typeface="Calibri"/>
              </a:rPr>
              <a:t>explored</a:t>
            </a:r>
          </a:p>
          <a:p>
            <a:pPr lvl="1" eaLnBrk="0" hangingPunct="0">
              <a:spcBef>
                <a:spcPct val="20000"/>
              </a:spcBef>
            </a:pPr>
            <a:r>
              <a:rPr lang="en-CA" sz="2400" dirty="0" smtClean="0">
                <a:solidFill>
                  <a:prstClr val="black"/>
                </a:solidFill>
                <a:latin typeface="Calibri"/>
              </a:rPr>
              <a:t>- </a:t>
            </a:r>
            <a:r>
              <a:rPr lang="en-CA" sz="2400" dirty="0">
                <a:solidFill>
                  <a:prstClr val="black"/>
                </a:solidFill>
                <a:latin typeface="Calibri"/>
              </a:rPr>
              <a:t>depends on space at North Prep Jr. P.S.</a:t>
            </a:r>
          </a:p>
          <a:p>
            <a:pPr marL="342900" lvl="0" indent="-342900" eaLnBrk="0" hangingPunct="0">
              <a:spcBef>
                <a:spcPct val="20000"/>
              </a:spcBef>
              <a:buFont typeface="Arial" charset="0"/>
              <a:buChar char="•"/>
            </a:pPr>
            <a:r>
              <a:rPr lang="en-CA" sz="2400" dirty="0">
                <a:solidFill>
                  <a:prstClr val="black"/>
                </a:solidFill>
                <a:latin typeface="Calibri"/>
              </a:rPr>
              <a:t> N/E border still a potential option to be explored </a:t>
            </a:r>
            <a:endParaRPr lang="en-CA" sz="2400" dirty="0" smtClean="0">
              <a:solidFill>
                <a:prstClr val="black"/>
              </a:solidFill>
              <a:latin typeface="Calibri"/>
            </a:endParaRPr>
          </a:p>
          <a:p>
            <a:pPr lvl="1" eaLnBrk="0" hangingPunct="0">
              <a:spcBef>
                <a:spcPct val="20000"/>
              </a:spcBef>
            </a:pPr>
            <a:r>
              <a:rPr lang="en-CA" sz="2400" dirty="0" smtClean="0">
                <a:solidFill>
                  <a:prstClr val="black"/>
                </a:solidFill>
                <a:latin typeface="Calibri"/>
              </a:rPr>
              <a:t>- depends </a:t>
            </a:r>
            <a:r>
              <a:rPr lang="en-CA" sz="2400" dirty="0">
                <a:solidFill>
                  <a:prstClr val="black"/>
                </a:solidFill>
                <a:latin typeface="Calibri"/>
              </a:rPr>
              <a:t>on space at JRR</a:t>
            </a:r>
          </a:p>
        </p:txBody>
      </p:sp>
      <p:sp>
        <p:nvSpPr>
          <p:cNvPr id="7" name="Slide Number Placeholder 6"/>
          <p:cNvSpPr>
            <a:spLocks noGrp="1"/>
          </p:cNvSpPr>
          <p:nvPr>
            <p:ph type="sldNum" sz="quarter" idx="12"/>
          </p:nvPr>
        </p:nvSpPr>
        <p:spPr/>
        <p:txBody>
          <a:bodyPr/>
          <a:lstStyle/>
          <a:p>
            <a:pPr>
              <a:defRPr/>
            </a:pPr>
            <a:fld id="{4491FB20-1297-4393-BBD7-1AC28430EBD3}" type="slidenum">
              <a:rPr lang="en-CA" smtClean="0"/>
              <a:pPr>
                <a:defRPr/>
              </a:pPr>
              <a:t>13</a:t>
            </a:fld>
            <a:endParaRPr lang="en-CA" dirty="0"/>
          </a:p>
        </p:txBody>
      </p:sp>
    </p:spTree>
    <p:extLst>
      <p:ext uri="{BB962C8B-B14F-4D97-AF65-F5344CB8AC3E}">
        <p14:creationId xmlns:p14="http://schemas.microsoft.com/office/powerpoint/2010/main" val="9816326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Options:</a:t>
            </a:r>
            <a:br>
              <a:rPr lang="en-CA" dirty="0" smtClean="0">
                <a:solidFill>
                  <a:schemeClr val="accent2"/>
                </a:solidFill>
              </a:rPr>
            </a:br>
            <a:r>
              <a:rPr lang="en-CA" dirty="0" smtClean="0">
                <a:solidFill>
                  <a:schemeClr val="accent2"/>
                </a:solidFill>
              </a:rPr>
              <a:t>Build: 2 classrooms on Castlefield</a:t>
            </a:r>
            <a:endParaRPr lang="en-CA" dirty="0">
              <a:solidFill>
                <a:schemeClr val="accent2"/>
              </a:solidFill>
            </a:endParaRPr>
          </a:p>
        </p:txBody>
      </p:sp>
      <p:sp>
        <p:nvSpPr>
          <p:cNvPr id="26626" name="Content Placeholder 2"/>
          <p:cNvSpPr>
            <a:spLocks noGrp="1"/>
          </p:cNvSpPr>
          <p:nvPr>
            <p:ph idx="1"/>
          </p:nvPr>
        </p:nvSpPr>
        <p:spPr>
          <a:xfrm>
            <a:off x="468313" y="1700213"/>
            <a:ext cx="8229600" cy="4968875"/>
          </a:xfrm>
        </p:spPr>
        <p:txBody>
          <a:bodyPr/>
          <a:lstStyle/>
          <a:p>
            <a:pPr marL="514350" indent="-514350" eaLnBrk="1" hangingPunct="1">
              <a:buFont typeface="Calibri" pitchFamily="34" charset="0"/>
              <a:buAutoNum type="arabicPeriod"/>
            </a:pPr>
            <a:endParaRPr lang="en-CA" dirty="0" smtClean="0"/>
          </a:p>
          <a:p>
            <a:pPr marL="514350" indent="-514350" eaLnBrk="1" hangingPunct="1">
              <a:buFont typeface="Calibri" pitchFamily="34" charset="0"/>
              <a:buAutoNum type="arabicPeriod"/>
            </a:pPr>
            <a:endParaRPr lang="en-CA" dirty="0" smtClean="0"/>
          </a:p>
        </p:txBody>
      </p:sp>
      <p:pic>
        <p:nvPicPr>
          <p:cNvPr id="26627" name="Picture 2"/>
          <p:cNvPicPr>
            <a:picLocks noChangeAspect="1" noChangeArrowheads="1"/>
          </p:cNvPicPr>
          <p:nvPr/>
        </p:nvPicPr>
        <p:blipFill>
          <a:blip r:embed="rId3" cstate="print"/>
          <a:srcRect/>
          <a:stretch>
            <a:fillRect/>
          </a:stretch>
        </p:blipFill>
        <p:spPr bwMode="auto">
          <a:xfrm>
            <a:off x="1116013" y="1700213"/>
            <a:ext cx="3989387" cy="4321175"/>
          </a:xfrm>
          <a:prstGeom prst="rect">
            <a:avLst/>
          </a:prstGeom>
          <a:noFill/>
          <a:ln w="9525">
            <a:noFill/>
            <a:miter lim="800000"/>
            <a:headEnd/>
            <a:tailEnd/>
          </a:ln>
        </p:spPr>
      </p:pic>
      <p:sp>
        <p:nvSpPr>
          <p:cNvPr id="5" name="Rectangle 4"/>
          <p:cNvSpPr/>
          <p:nvPr/>
        </p:nvSpPr>
        <p:spPr>
          <a:xfrm>
            <a:off x="3810000" y="5013325"/>
            <a:ext cx="1152525" cy="431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6" name="Line Callout 1 5"/>
          <p:cNvSpPr/>
          <p:nvPr/>
        </p:nvSpPr>
        <p:spPr>
          <a:xfrm>
            <a:off x="6227763" y="4868863"/>
            <a:ext cx="2592387" cy="936625"/>
          </a:xfrm>
          <a:prstGeom prst="borderCallout1">
            <a:avLst>
              <a:gd name="adj1" fmla="val 33357"/>
              <a:gd name="adj2" fmla="val 898"/>
              <a:gd name="adj3" fmla="val 47348"/>
              <a:gd name="adj4" fmla="val -73268"/>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Approximate location of addition.  Not to scale.  To be built into hill.</a:t>
            </a:r>
          </a:p>
        </p:txBody>
      </p:sp>
      <p:sp>
        <p:nvSpPr>
          <p:cNvPr id="3" name="Rectangle 2"/>
          <p:cNvSpPr/>
          <p:nvPr/>
        </p:nvSpPr>
        <p:spPr>
          <a:xfrm>
            <a:off x="3505200" y="5229225"/>
            <a:ext cx="304800" cy="45719"/>
          </a:xfrm>
          <a:prstGeom prst="rect">
            <a:avLst/>
          </a:prstGeom>
          <a:solidFill>
            <a:schemeClr val="bg2"/>
          </a:solidFill>
          <a:ln w="22225">
            <a:solidFill>
              <a:schemeClr val="accent1">
                <a:shade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Slide Number Placeholder 7"/>
          <p:cNvSpPr>
            <a:spLocks noGrp="1"/>
          </p:cNvSpPr>
          <p:nvPr>
            <p:ph type="sldNum" sz="quarter" idx="12"/>
          </p:nvPr>
        </p:nvSpPr>
        <p:spPr/>
        <p:txBody>
          <a:bodyPr/>
          <a:lstStyle/>
          <a:p>
            <a:pPr>
              <a:defRPr/>
            </a:pPr>
            <a:fld id="{06EC3BA7-DBC0-4994-829A-0B015E946B58}" type="slidenum">
              <a:rPr lang="en-CA" smtClean="0"/>
              <a:pPr>
                <a:defRPr/>
              </a:pPr>
              <a:t>14</a:t>
            </a:fld>
            <a:endParaRPr lang="en-C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Options:</a:t>
            </a:r>
            <a:br>
              <a:rPr lang="en-CA" dirty="0" smtClean="0">
                <a:solidFill>
                  <a:schemeClr val="accent2"/>
                </a:solidFill>
              </a:rPr>
            </a:br>
            <a:r>
              <a:rPr lang="en-CA" dirty="0" smtClean="0">
                <a:solidFill>
                  <a:schemeClr val="accent2"/>
                </a:solidFill>
              </a:rPr>
              <a:t>Build: 2 classrooms on Castlefield</a:t>
            </a:r>
            <a:endParaRPr lang="en-CA" dirty="0">
              <a:solidFill>
                <a:schemeClr val="accent2"/>
              </a:solidFill>
            </a:endParaRPr>
          </a:p>
        </p:txBody>
      </p:sp>
      <p:sp>
        <p:nvSpPr>
          <p:cNvPr id="27650" name="Content Placeholder 2"/>
          <p:cNvSpPr>
            <a:spLocks noGrp="1"/>
          </p:cNvSpPr>
          <p:nvPr>
            <p:ph idx="1"/>
          </p:nvPr>
        </p:nvSpPr>
        <p:spPr/>
        <p:txBody>
          <a:bodyPr/>
          <a:lstStyle/>
          <a:p>
            <a:pPr eaLnBrk="1" hangingPunct="1"/>
            <a:r>
              <a:rPr lang="en-US" dirty="0" smtClean="0"/>
              <a:t>2 classrooms on the hill area with the use of a bridge or tunnel to connect to the school.</a:t>
            </a:r>
          </a:p>
          <a:p>
            <a:pPr eaLnBrk="1" hangingPunct="1"/>
            <a:r>
              <a:rPr lang="en-US" dirty="0" smtClean="0"/>
              <a:t>Planning has hired an architect to determine cost and building specs (could have a footprint to support an additional 2 classrooms in the future).</a:t>
            </a:r>
          </a:p>
          <a:p>
            <a:pPr eaLnBrk="1" fontAlgn="auto" hangingPunct="1">
              <a:spcAft>
                <a:spcPts val="0"/>
              </a:spcAft>
              <a:buFont typeface="Arial" pitchFamily="34" charset="0"/>
              <a:buChar char="•"/>
              <a:defRPr/>
            </a:pPr>
            <a:r>
              <a:rPr lang="en-CA" dirty="0" smtClean="0"/>
              <a:t>Will know feasibility by April 16</a:t>
            </a:r>
            <a:r>
              <a:rPr lang="en-CA" baseline="30000" dirty="0" smtClean="0"/>
              <a:t>th</a:t>
            </a:r>
            <a:r>
              <a:rPr lang="en-CA" dirty="0" smtClean="0"/>
              <a:t> meeting (Process takes about 3 weeks)</a:t>
            </a:r>
          </a:p>
          <a:p>
            <a:pPr eaLnBrk="1" fontAlgn="auto" hangingPunct="1">
              <a:spcAft>
                <a:spcPts val="0"/>
              </a:spcAft>
              <a:buFont typeface="Arial" pitchFamily="34" charset="0"/>
              <a:buChar char="•"/>
              <a:defRPr/>
            </a:pPr>
            <a:endParaRPr lang="en-CA" dirty="0" smtClean="0"/>
          </a:p>
          <a:p>
            <a:pPr eaLnBrk="1" hangingPunct="1"/>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15</a:t>
            </a:fld>
            <a:endParaRPr lang="en-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accent2"/>
                </a:solidFill>
              </a:rPr>
              <a:t>Options: </a:t>
            </a:r>
            <a:br>
              <a:rPr lang="en-CA" dirty="0" smtClean="0">
                <a:solidFill>
                  <a:schemeClr val="accent2"/>
                </a:solidFill>
              </a:rPr>
            </a:br>
            <a:r>
              <a:rPr lang="en-CA" dirty="0" smtClean="0">
                <a:solidFill>
                  <a:schemeClr val="accent2"/>
                </a:solidFill>
              </a:rPr>
              <a:t>Build: 2 Classrooms on Castlefield</a:t>
            </a:r>
            <a:endParaRPr lang="en-US" dirty="0"/>
          </a:p>
        </p:txBody>
      </p:sp>
      <p:sp>
        <p:nvSpPr>
          <p:cNvPr id="3" name="Content Placeholder 2"/>
          <p:cNvSpPr>
            <a:spLocks noGrp="1"/>
          </p:cNvSpPr>
          <p:nvPr>
            <p:ph idx="1"/>
          </p:nvPr>
        </p:nvSpPr>
        <p:spPr/>
        <p:txBody>
          <a:bodyPr/>
          <a:lstStyle/>
          <a:p>
            <a:pPr>
              <a:buNone/>
            </a:pPr>
            <a:r>
              <a:rPr lang="en-US" dirty="0" smtClean="0"/>
              <a:t>  - Assumption:  TDSB will not recommend building on more than one school involved in the PART.</a:t>
            </a:r>
          </a:p>
          <a:p>
            <a:pPr>
              <a:buNone/>
            </a:pPr>
            <a:r>
              <a:rPr lang="en-US" dirty="0" smtClean="0"/>
              <a:t>	- Allenby may be the only school involved in this PART that needs to build to accommodate FDK.</a:t>
            </a:r>
          </a:p>
          <a:p>
            <a:pPr>
              <a:buNone/>
            </a:pPr>
            <a:r>
              <a:rPr lang="en-US" dirty="0" smtClean="0"/>
              <a:t>	- Funds are likely available. </a:t>
            </a: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16</a:t>
            </a:fld>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Options: Re-Purpose Space</a:t>
            </a:r>
            <a:endParaRPr lang="en-CA" dirty="0">
              <a:solidFill>
                <a:schemeClr val="accent2"/>
              </a:solidFill>
            </a:endParaRPr>
          </a:p>
        </p:txBody>
      </p:sp>
      <p:sp>
        <p:nvSpPr>
          <p:cNvPr id="4" name="Content Placeholder 3"/>
          <p:cNvSpPr>
            <a:spLocks noGrp="1"/>
          </p:cNvSpPr>
          <p:nvPr>
            <p:ph idx="1"/>
          </p:nvPr>
        </p:nvSpPr>
        <p:spPr/>
        <p:txBody>
          <a:bodyPr rtlCol="0">
            <a:normAutofit fontScale="97500"/>
          </a:bodyPr>
          <a:lstStyle/>
          <a:p>
            <a:pPr eaLnBrk="1" fontAlgn="auto" hangingPunct="1">
              <a:spcAft>
                <a:spcPts val="0"/>
              </a:spcAft>
              <a:defRPr/>
            </a:pPr>
            <a:r>
              <a:rPr lang="en-CA" dirty="0" smtClean="0"/>
              <a:t>What spaces in the school (not currently used as classrooms) can  be potentially repurposed as classrooms?</a:t>
            </a:r>
          </a:p>
          <a:p>
            <a:pPr eaLnBrk="1" fontAlgn="auto" hangingPunct="1">
              <a:spcAft>
                <a:spcPts val="0"/>
              </a:spcAft>
              <a:defRPr/>
            </a:pPr>
            <a:endParaRPr lang="en-CA" dirty="0" smtClean="0"/>
          </a:p>
          <a:p>
            <a:pPr lvl="1" eaLnBrk="1" fontAlgn="auto" hangingPunct="1">
              <a:spcAft>
                <a:spcPts val="0"/>
              </a:spcAft>
              <a:buFont typeface="Wingdings" pitchFamily="2" charset="2"/>
              <a:buChar char="q"/>
              <a:defRPr/>
            </a:pPr>
            <a:r>
              <a:rPr lang="en-CA" sz="3200" dirty="0" smtClean="0"/>
              <a:t>	Music Room</a:t>
            </a:r>
          </a:p>
          <a:p>
            <a:pPr lvl="1" eaLnBrk="1" fontAlgn="auto" hangingPunct="1">
              <a:spcAft>
                <a:spcPts val="0"/>
              </a:spcAft>
              <a:buFont typeface="Wingdings" pitchFamily="2" charset="2"/>
              <a:buChar char="q"/>
              <a:defRPr/>
            </a:pPr>
            <a:r>
              <a:rPr lang="en-CA" sz="3200" dirty="0" smtClean="0"/>
              <a:t>	Rooms currently used by Daycare </a:t>
            </a:r>
            <a:endParaRPr lang="en-US" sz="3200" dirty="0" smtClean="0"/>
          </a:p>
          <a:p>
            <a:pPr eaLnBrk="1" fontAlgn="auto" hangingPunct="1">
              <a:spcAft>
                <a:spcPts val="0"/>
              </a:spcAft>
              <a:buFont typeface="Arial" pitchFamily="34" charset="0"/>
              <a:buChar char="•"/>
              <a:defRPr/>
            </a:pPr>
            <a:endParaRPr lang="en-US" sz="2900" dirty="0" smtClean="0"/>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17</a:t>
            </a:fld>
            <a:endParaRPr lang="en-C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Repurpose Music Room-</a:t>
            </a:r>
            <a:br>
              <a:rPr lang="en-CA" dirty="0" smtClean="0">
                <a:solidFill>
                  <a:schemeClr val="accent2"/>
                </a:solidFill>
              </a:rPr>
            </a:br>
            <a:r>
              <a:rPr lang="en-CA" dirty="0" smtClean="0">
                <a:solidFill>
                  <a:schemeClr val="accent2"/>
                </a:solidFill>
              </a:rPr>
              <a:t> Where is it?</a:t>
            </a:r>
            <a:endParaRPr lang="en-CA" dirty="0"/>
          </a:p>
        </p:txBody>
      </p:sp>
      <p:sp>
        <p:nvSpPr>
          <p:cNvPr id="31746" name="Content Placeholder 2"/>
          <p:cNvSpPr>
            <a:spLocks noGrp="1"/>
          </p:cNvSpPr>
          <p:nvPr>
            <p:ph idx="1"/>
          </p:nvPr>
        </p:nvSpPr>
        <p:spPr/>
        <p:txBody>
          <a:bodyPr/>
          <a:lstStyle/>
          <a:p>
            <a:pPr marL="514350" indent="-514350" eaLnBrk="1" hangingPunct="1">
              <a:buNone/>
            </a:pPr>
            <a:endParaRPr lang="en-CA" dirty="0" smtClean="0"/>
          </a:p>
          <a:p>
            <a:pPr marL="514350" indent="-514350" eaLnBrk="1" hangingPunct="1">
              <a:buFont typeface="Calibri" pitchFamily="34" charset="0"/>
              <a:buAutoNum type="arabicPeriod" startAt="2"/>
            </a:pPr>
            <a:endParaRPr lang="en-CA" dirty="0" smtClean="0"/>
          </a:p>
        </p:txBody>
      </p:sp>
      <p:pic>
        <p:nvPicPr>
          <p:cNvPr id="31747" name="Picture 2"/>
          <p:cNvPicPr>
            <a:picLocks noChangeAspect="1" noChangeArrowheads="1"/>
          </p:cNvPicPr>
          <p:nvPr/>
        </p:nvPicPr>
        <p:blipFill>
          <a:blip r:embed="rId3" cstate="print"/>
          <a:srcRect/>
          <a:stretch>
            <a:fillRect/>
          </a:stretch>
        </p:blipFill>
        <p:spPr bwMode="auto">
          <a:xfrm>
            <a:off x="2819400" y="1524000"/>
            <a:ext cx="3343275" cy="4643437"/>
          </a:xfrm>
          <a:prstGeom prst="rect">
            <a:avLst/>
          </a:prstGeom>
          <a:noFill/>
          <a:ln w="9525">
            <a:noFill/>
            <a:miter lim="800000"/>
            <a:headEnd/>
            <a:tailEnd/>
          </a:ln>
        </p:spPr>
      </p:pic>
      <p:sp>
        <p:nvSpPr>
          <p:cNvPr id="6" name="Oval 5"/>
          <p:cNvSpPr/>
          <p:nvPr/>
        </p:nvSpPr>
        <p:spPr>
          <a:xfrm>
            <a:off x="3200400" y="1981200"/>
            <a:ext cx="1944687" cy="2087562"/>
          </a:xfrm>
          <a:prstGeom prst="ellipse">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8" name="TextBox 7"/>
          <p:cNvSpPr txBox="1"/>
          <p:nvPr/>
        </p:nvSpPr>
        <p:spPr>
          <a:xfrm>
            <a:off x="1219200" y="2057400"/>
            <a:ext cx="1758950" cy="307777"/>
          </a:xfrm>
          <a:prstGeom prst="rect">
            <a:avLst/>
          </a:prstGeom>
          <a:noFill/>
          <a:ln cmpd="tri">
            <a:solidFill>
              <a:schemeClr val="accent1">
                <a:shade val="50000"/>
              </a:schemeClr>
            </a:solidFill>
          </a:ln>
        </p:spPr>
        <p:txBody>
          <a:bodyPr wrap="square">
            <a:spAutoFit/>
          </a:bodyPr>
          <a:lstStyle/>
          <a:p>
            <a:pPr fontAlgn="auto">
              <a:spcBef>
                <a:spcPts val="0"/>
              </a:spcBef>
              <a:spcAft>
                <a:spcPts val="0"/>
              </a:spcAft>
              <a:defRPr/>
            </a:pPr>
            <a:r>
              <a:rPr lang="en-CA" sz="1400" dirty="0" smtClean="0">
                <a:latin typeface="+mn-lt"/>
              </a:rPr>
              <a:t>1596 </a:t>
            </a:r>
            <a:r>
              <a:rPr lang="en-CA" sz="1400" dirty="0">
                <a:latin typeface="+mn-lt"/>
              </a:rPr>
              <a:t>sq. ft</a:t>
            </a:r>
          </a:p>
        </p:txBody>
      </p:sp>
      <p:cxnSp>
        <p:nvCxnSpPr>
          <p:cNvPr id="10" name="Straight Arrow Connector 9"/>
          <p:cNvCxnSpPr/>
          <p:nvPr/>
        </p:nvCxnSpPr>
        <p:spPr>
          <a:xfrm>
            <a:off x="2667000" y="2209800"/>
            <a:ext cx="792162" cy="8207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pPr>
              <a:defRPr/>
            </a:pPr>
            <a:fld id="{06EC3BA7-DBC0-4994-829A-0B015E946B58}" type="slidenum">
              <a:rPr lang="en-CA" smtClean="0"/>
              <a:pPr>
                <a:defRPr/>
              </a:pPr>
              <a:t>18</a:t>
            </a:fld>
            <a:endParaRPr lang="en-C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Repurpose Music Room: </a:t>
            </a:r>
            <a:br>
              <a:rPr lang="en-CA" dirty="0" smtClean="0">
                <a:solidFill>
                  <a:schemeClr val="accent2"/>
                </a:solidFill>
              </a:rPr>
            </a:br>
            <a:r>
              <a:rPr lang="en-CA" dirty="0" smtClean="0">
                <a:solidFill>
                  <a:schemeClr val="accent2"/>
                </a:solidFill>
              </a:rPr>
              <a:t>How can it be repurposed?</a:t>
            </a:r>
            <a:endParaRPr lang="en-CA" dirty="0">
              <a:solidFill>
                <a:schemeClr val="accent2"/>
              </a:solidFill>
            </a:endParaRPr>
          </a:p>
        </p:txBody>
      </p:sp>
      <p:sp>
        <p:nvSpPr>
          <p:cNvPr id="20482" name="Content Placeholder 2"/>
          <p:cNvSpPr>
            <a:spLocks noGrp="1"/>
          </p:cNvSpPr>
          <p:nvPr>
            <p:ph idx="1"/>
          </p:nvPr>
        </p:nvSpPr>
        <p:spPr/>
        <p:txBody>
          <a:bodyPr/>
          <a:lstStyle/>
          <a:p>
            <a:pPr marL="0" indent="0" eaLnBrk="1" hangingPunct="1">
              <a:lnSpc>
                <a:spcPct val="90000"/>
              </a:lnSpc>
              <a:buFont typeface="Arial" charset="0"/>
              <a:buNone/>
            </a:pPr>
            <a:endParaRPr lang="en-US" dirty="0" smtClean="0"/>
          </a:p>
          <a:p>
            <a:pPr marL="971550" lvl="1" indent="-514350" eaLnBrk="1" hangingPunct="1">
              <a:lnSpc>
                <a:spcPct val="90000"/>
              </a:lnSpc>
              <a:buFont typeface="Calibri" pitchFamily="34" charset="0"/>
              <a:buAutoNum type="arabicPeriod"/>
            </a:pPr>
            <a:r>
              <a:rPr lang="en-US" dirty="0" smtClean="0"/>
              <a:t>Divide Music room into 2 rooms (1 classroom, 1 small music room)</a:t>
            </a:r>
          </a:p>
          <a:p>
            <a:pPr marL="971550" lvl="1" indent="-514350" eaLnBrk="1" hangingPunct="1">
              <a:lnSpc>
                <a:spcPct val="90000"/>
              </a:lnSpc>
              <a:buFont typeface="Calibri" pitchFamily="34" charset="0"/>
              <a:buAutoNum type="arabicPeriod"/>
            </a:pPr>
            <a:endParaRPr lang="en-US" dirty="0" smtClean="0"/>
          </a:p>
          <a:p>
            <a:pPr marL="971550" lvl="1" indent="-514350" eaLnBrk="1" hangingPunct="1">
              <a:lnSpc>
                <a:spcPct val="90000"/>
              </a:lnSpc>
              <a:buFont typeface="Calibri" pitchFamily="34" charset="0"/>
              <a:buAutoNum type="arabicPeriod"/>
            </a:pPr>
            <a:r>
              <a:rPr lang="en-US" dirty="0" smtClean="0"/>
              <a:t>Divide Music room into 2 rooms (2 classrooms, 0 music room)</a:t>
            </a:r>
          </a:p>
          <a:p>
            <a:pPr marL="0" indent="0" eaLnBrk="1" hangingPunct="1">
              <a:lnSpc>
                <a:spcPct val="90000"/>
              </a:lnSpc>
            </a:pPr>
            <a:endParaRPr lang="en-CA" dirty="0" smtClean="0"/>
          </a:p>
          <a:p>
            <a:pPr marL="0" indent="0" eaLnBrk="1" hangingPunct="1">
              <a:lnSpc>
                <a:spcPct val="90000"/>
              </a:lnSpc>
            </a:pPr>
            <a:r>
              <a:rPr lang="en-CA" dirty="0" smtClean="0"/>
              <a:t>Neither option above will accommodate a Kindergarten classroom in this space</a:t>
            </a:r>
          </a:p>
          <a:p>
            <a:pPr marL="0" indent="0" eaLnBrk="1" hangingPunct="1">
              <a:lnSpc>
                <a:spcPct val="90000"/>
              </a:lnSpc>
            </a:pPr>
            <a:endParaRPr lang="en-CA" dirty="0" smtClean="0"/>
          </a:p>
          <a:p>
            <a:pPr marL="0" indent="0" eaLnBrk="1" hangingPunct="1">
              <a:lnSpc>
                <a:spcPct val="90000"/>
              </a:lnSpc>
            </a:pPr>
            <a:endParaRPr lang="en-CA" dirty="0" smtClean="0"/>
          </a:p>
          <a:p>
            <a:pPr marL="0" indent="0" eaLnBrk="1" hangingPunct="1">
              <a:lnSpc>
                <a:spcPct val="90000"/>
              </a:lnSpc>
              <a:buFont typeface="Arial" charset="0"/>
              <a:buAutoNum type="alphaLcPeriod"/>
            </a:pPr>
            <a:endParaRPr lang="en-US" dirty="0" smtClean="0"/>
          </a:p>
          <a:p>
            <a:pPr marL="0" indent="0" eaLnBrk="1" hangingPunct="1">
              <a:lnSpc>
                <a:spcPct val="90000"/>
              </a:lnSpc>
              <a:buFont typeface="Arial" charset="0"/>
              <a:buAutoNum type="alphaLcPeriod"/>
            </a:pPr>
            <a:endParaRPr lang="en-US" dirty="0" smtClean="0"/>
          </a:p>
          <a:p>
            <a:pPr marL="0" indent="0" eaLnBrk="1" hangingPunct="1">
              <a:lnSpc>
                <a:spcPct val="90000"/>
              </a:lnSpc>
              <a:buFont typeface="Arial" charset="0"/>
              <a:buNone/>
            </a:pPr>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19</a:t>
            </a:fld>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
            </a:r>
            <a:br>
              <a:rPr lang="en-CA" dirty="0" smtClean="0">
                <a:solidFill>
                  <a:schemeClr val="accent2"/>
                </a:solidFill>
              </a:rPr>
            </a:br>
            <a:r>
              <a:rPr lang="en-CA" dirty="0" smtClean="0">
                <a:solidFill>
                  <a:schemeClr val="accent2"/>
                </a:solidFill>
              </a:rPr>
              <a:t>WHY ARE WE HERE?</a:t>
            </a:r>
            <a:br>
              <a:rPr lang="en-CA" dirty="0" smtClean="0">
                <a:solidFill>
                  <a:schemeClr val="accent2"/>
                </a:solidFill>
              </a:rPr>
            </a:br>
            <a:endParaRPr lang="en-CA" dirty="0">
              <a:solidFill>
                <a:schemeClr val="accent2"/>
              </a:solidFill>
            </a:endParaRPr>
          </a:p>
        </p:txBody>
      </p:sp>
      <p:sp>
        <p:nvSpPr>
          <p:cNvPr id="14338" name="Content Placeholder 3"/>
          <p:cNvSpPr>
            <a:spLocks noGrp="1"/>
          </p:cNvSpPr>
          <p:nvPr>
            <p:ph idx="1"/>
          </p:nvPr>
        </p:nvSpPr>
        <p:spPr/>
        <p:txBody>
          <a:bodyPr/>
          <a:lstStyle/>
          <a:p>
            <a:pPr eaLnBrk="1" hangingPunct="1"/>
            <a:r>
              <a:rPr lang="en-CA" dirty="0" smtClean="0"/>
              <a:t>FDK will start at Allenby in September, 2014. We cannot opt out of or delay FDK. </a:t>
            </a:r>
          </a:p>
          <a:p>
            <a:pPr eaLnBrk="1" hangingPunct="1"/>
            <a:r>
              <a:rPr lang="en-US" dirty="0" smtClean="0"/>
              <a:t>We need to find space to accommodate FDK and increasing enrollment:</a:t>
            </a:r>
          </a:p>
          <a:p>
            <a:pPr lvl="1" eaLnBrk="1" hangingPunct="1"/>
            <a:r>
              <a:rPr lang="en-US" dirty="0" smtClean="0"/>
              <a:t>Allenby is projected to have approximately 100 additional full time students (FTE) in the school:</a:t>
            </a:r>
          </a:p>
          <a:p>
            <a:pPr lvl="2" eaLnBrk="1" hangingPunct="1"/>
            <a:r>
              <a:rPr lang="en-US" sz="2800" dirty="0" smtClean="0"/>
              <a:t>In 2012, there are 690 FTE</a:t>
            </a:r>
          </a:p>
          <a:p>
            <a:pPr lvl="2" eaLnBrk="1" hangingPunct="1"/>
            <a:r>
              <a:rPr lang="en-US" sz="2800" dirty="0" smtClean="0"/>
              <a:t>In 2014, there will be 797 FTE</a:t>
            </a:r>
          </a:p>
          <a:p>
            <a:pPr eaLnBrk="1" hangingPunct="1"/>
            <a:endParaRPr lang="en-US" sz="2800" dirty="0" smtClean="0"/>
          </a:p>
          <a:p>
            <a:pPr eaLnBrk="1" hangingPunct="1">
              <a:buFont typeface="Arial" charset="0"/>
              <a:buNone/>
            </a:pPr>
            <a:endParaRPr lang="en-US" dirty="0" smtClean="0"/>
          </a:p>
          <a:p>
            <a:pPr eaLnBrk="1" hangingPunct="1">
              <a:buFont typeface="Arial" charset="0"/>
              <a:buNone/>
            </a:pPr>
            <a:endParaRPr lang="en-US" dirty="0" smtClean="0"/>
          </a:p>
          <a:p>
            <a:pPr eaLnBrk="1" hangingPunct="1">
              <a:buFont typeface="Arial" charset="0"/>
              <a:buNone/>
            </a:pPr>
            <a:endParaRPr lang="en-US" dirty="0" smtClean="0"/>
          </a:p>
          <a:p>
            <a:pPr eaLnBrk="1" hangingPunct="1">
              <a:buFont typeface="Arial" charset="0"/>
              <a:buNone/>
            </a:pPr>
            <a:endParaRPr lang="en-US" dirty="0" smtClean="0"/>
          </a:p>
          <a:p>
            <a:pPr eaLnBrk="1" hangingPunct="1">
              <a:buFont typeface="Arial" charset="0"/>
              <a:buNone/>
            </a:pPr>
            <a:r>
              <a:rPr lang="en-US" dirty="0" smtClean="0"/>
              <a:t>	</a:t>
            </a:r>
            <a:endParaRPr lang="en-CA" dirty="0" smtClean="0"/>
          </a:p>
          <a:p>
            <a:pPr eaLnBrk="1" hangingPunct="1"/>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a:t>
            </a:fld>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sz="3600" dirty="0" smtClean="0">
                <a:solidFill>
                  <a:schemeClr val="accent2"/>
                </a:solidFill>
              </a:rPr>
              <a:t>Repurpose Music Room:  </a:t>
            </a:r>
            <a:br>
              <a:rPr lang="en-CA" sz="3600" dirty="0" smtClean="0">
                <a:solidFill>
                  <a:schemeClr val="accent2"/>
                </a:solidFill>
              </a:rPr>
            </a:br>
            <a:r>
              <a:rPr lang="en-CA" sz="3600" dirty="0" smtClean="0">
                <a:solidFill>
                  <a:schemeClr val="accent2"/>
                </a:solidFill>
              </a:rPr>
              <a:t>How is it currently used?</a:t>
            </a:r>
            <a:endParaRPr lang="en-US" sz="3600" dirty="0"/>
          </a:p>
        </p:txBody>
      </p:sp>
      <p:sp>
        <p:nvSpPr>
          <p:cNvPr id="3" name="Content Placeholder 2"/>
          <p:cNvSpPr>
            <a:spLocks noGrp="1"/>
          </p:cNvSpPr>
          <p:nvPr>
            <p:ph idx="1"/>
          </p:nvPr>
        </p:nvSpPr>
        <p:spPr/>
        <p:txBody>
          <a:bodyPr/>
          <a:lstStyle/>
          <a:p>
            <a:pPr marL="285750" indent="-285750">
              <a:buFont typeface="Arial" pitchFamily="34" charset="0"/>
              <a:buChar char="•"/>
            </a:pPr>
            <a:r>
              <a:rPr lang="en-US" sz="2800" dirty="0" smtClean="0"/>
              <a:t>Whole room is currently used (Orff Approach to teaching music. A hands-on approach with instruments)</a:t>
            </a:r>
          </a:p>
          <a:p>
            <a:pPr marL="285750" indent="-285750">
              <a:buFont typeface="Arial" pitchFamily="34" charset="0"/>
              <a:buChar char="•"/>
            </a:pPr>
            <a:r>
              <a:rPr lang="en-US" sz="2800" dirty="0" smtClean="0"/>
              <a:t>Dance/Drama also uses space during the day</a:t>
            </a:r>
          </a:p>
          <a:p>
            <a:pPr marL="285750" indent="-285750">
              <a:buFont typeface="Arial" pitchFamily="34" charset="0"/>
              <a:buChar char="•"/>
            </a:pPr>
            <a:r>
              <a:rPr lang="en-US" sz="2800" dirty="0" smtClean="0"/>
              <a:t>Only space large enough for 2 classes to prepare for performances (designed as multi-purpose space for larger groups)</a:t>
            </a:r>
          </a:p>
          <a:p>
            <a:pPr marL="285750" indent="-285750">
              <a:buFont typeface="Arial" pitchFamily="34" charset="0"/>
              <a:buChar char="•"/>
            </a:pPr>
            <a:r>
              <a:rPr lang="en-US" sz="2800" dirty="0" smtClean="0"/>
              <a:t>Used for Primary/Junior Choir, folk dancing, Peer helper training, grade 6 graduation, after 4</a:t>
            </a:r>
          </a:p>
          <a:p>
            <a:pPr marL="285750" indent="-285750">
              <a:buFont typeface="Arial" pitchFamily="34" charset="0"/>
              <a:buChar char="•"/>
            </a:pPr>
            <a:r>
              <a:rPr lang="en-US" sz="2800" dirty="0" smtClean="0"/>
              <a:t>Storage is used for band/string instruments</a:t>
            </a:r>
          </a:p>
          <a:p>
            <a:pPr marL="0" indent="0">
              <a:buNone/>
            </a:pP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20</a:t>
            </a:fld>
            <a:endParaRPr lang="en-C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Autofit/>
          </a:bodyPr>
          <a:lstStyle/>
          <a:p>
            <a:pPr eaLnBrk="1" fontAlgn="auto" hangingPunct="1">
              <a:spcAft>
                <a:spcPts val="0"/>
              </a:spcAft>
              <a:defRPr/>
            </a:pPr>
            <a:r>
              <a:rPr lang="en-CA" sz="3600" dirty="0" smtClean="0">
                <a:solidFill>
                  <a:schemeClr val="accent2"/>
                </a:solidFill>
              </a:rPr>
              <a:t>Repurpose: Rooms Currently Used by Daycare</a:t>
            </a:r>
            <a:endParaRPr lang="en-CA" sz="3600" dirty="0"/>
          </a:p>
        </p:txBody>
      </p:sp>
      <p:sp>
        <p:nvSpPr>
          <p:cNvPr id="31746" name="Content Placeholder 2"/>
          <p:cNvSpPr>
            <a:spLocks noGrp="1"/>
          </p:cNvSpPr>
          <p:nvPr>
            <p:ph idx="1"/>
          </p:nvPr>
        </p:nvSpPr>
        <p:spPr/>
        <p:txBody>
          <a:bodyPr>
            <a:normAutofit fontScale="92500" lnSpcReduction="10000"/>
          </a:bodyPr>
          <a:lstStyle/>
          <a:p>
            <a:pPr eaLnBrk="1" hangingPunct="1"/>
            <a:r>
              <a:rPr lang="en-CA" dirty="0" smtClean="0"/>
              <a:t>Allenby Daycare currently leases 3 rooms in Allenby:</a:t>
            </a:r>
          </a:p>
          <a:p>
            <a:pPr lvl="1" eaLnBrk="1" hangingPunct="1"/>
            <a:r>
              <a:rPr lang="en-CA" sz="3200" dirty="0" smtClean="0"/>
              <a:t>Room 006 </a:t>
            </a:r>
          </a:p>
          <a:p>
            <a:pPr lvl="1" eaLnBrk="1" hangingPunct="1"/>
            <a:r>
              <a:rPr lang="en-CA" sz="3200" dirty="0" smtClean="0"/>
              <a:t>Room #1 </a:t>
            </a:r>
          </a:p>
          <a:p>
            <a:pPr lvl="1" eaLnBrk="1" hangingPunct="1"/>
            <a:r>
              <a:rPr lang="en-CA" sz="3200" dirty="0" smtClean="0"/>
              <a:t>Room # 2 </a:t>
            </a:r>
          </a:p>
          <a:p>
            <a:r>
              <a:rPr lang="en-CA" dirty="0" smtClean="0"/>
              <a:t>The Daycare’s current lease expires August 31, 2015. Checking with TDSB legal to better understand lease changes</a:t>
            </a:r>
            <a:r>
              <a:rPr lang="en-CA" dirty="0"/>
              <a:t/>
            </a:r>
            <a:br>
              <a:rPr lang="en-CA" dirty="0"/>
            </a:br>
            <a:endParaRPr lang="en-CA"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21</a:t>
            </a:fld>
            <a:endParaRPr lang="en-C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Repurpose: Rooms Currently Used by Daycare</a:t>
            </a:r>
            <a:endParaRPr lang="en-CA" dirty="0"/>
          </a:p>
        </p:txBody>
      </p:sp>
      <p:sp>
        <p:nvSpPr>
          <p:cNvPr id="31746" name="Content Placeholder 2"/>
          <p:cNvSpPr>
            <a:spLocks noGrp="1"/>
          </p:cNvSpPr>
          <p:nvPr>
            <p:ph idx="1"/>
          </p:nvPr>
        </p:nvSpPr>
        <p:spPr/>
        <p:txBody>
          <a:bodyPr/>
          <a:lstStyle/>
          <a:p>
            <a:pPr eaLnBrk="1" hangingPunct="1"/>
            <a:r>
              <a:rPr lang="en-CA" dirty="0" smtClean="0"/>
              <a:t>TDSB staff have indicated that the TDSB’s general position regarding daycares within TDSB schools is:</a:t>
            </a:r>
            <a:r>
              <a:rPr lang="en-CA" dirty="0"/>
              <a:t/>
            </a:r>
            <a:br>
              <a:rPr lang="en-CA" dirty="0"/>
            </a:br>
            <a:r>
              <a:rPr lang="en-CA" dirty="0"/>
              <a:t>- leases will be </a:t>
            </a:r>
            <a:r>
              <a:rPr lang="en-CA" dirty="0" smtClean="0"/>
              <a:t>honoured, </a:t>
            </a:r>
            <a:r>
              <a:rPr lang="en-CA" dirty="0"/>
              <a:t>and</a:t>
            </a:r>
            <a:br>
              <a:rPr lang="en-CA" dirty="0"/>
            </a:br>
            <a:r>
              <a:rPr lang="en-CA" dirty="0"/>
              <a:t>- it is beneficial to child development for a child to stay in same educational environment from 18 months- grade </a:t>
            </a:r>
            <a:r>
              <a:rPr lang="en-CA" dirty="0" smtClean="0"/>
              <a:t>6 </a:t>
            </a:r>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22</a:t>
            </a:fld>
            <a:endParaRPr lang="en-CA" dirty="0"/>
          </a:p>
        </p:txBody>
      </p:sp>
    </p:spTree>
    <p:extLst>
      <p:ext uri="{BB962C8B-B14F-4D97-AF65-F5344CB8AC3E}">
        <p14:creationId xmlns:p14="http://schemas.microsoft.com/office/powerpoint/2010/main" val="6636036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Repurpose: Rooms Currently Used by Daycare</a:t>
            </a:r>
            <a:endParaRPr lang="en-CA" dirty="0"/>
          </a:p>
        </p:txBody>
      </p:sp>
      <p:sp>
        <p:nvSpPr>
          <p:cNvPr id="31746" name="Content Placeholder 2"/>
          <p:cNvSpPr>
            <a:spLocks noGrp="1"/>
          </p:cNvSpPr>
          <p:nvPr>
            <p:ph idx="1"/>
          </p:nvPr>
        </p:nvSpPr>
        <p:spPr/>
        <p:txBody>
          <a:bodyPr>
            <a:normAutofit fontScale="92500"/>
          </a:bodyPr>
          <a:lstStyle/>
          <a:p>
            <a:pPr marL="685800" lvl="2" eaLnBrk="1" hangingPunct="1">
              <a:buFont typeface="Arial" pitchFamily="34" charset="0"/>
              <a:buChar char="•"/>
            </a:pPr>
            <a:r>
              <a:rPr lang="en-CA" sz="3200" dirty="0" smtClean="0"/>
              <a:t>There are currently 102 children enrolled in the daycare program and a waitlist of 393 children.</a:t>
            </a:r>
          </a:p>
          <a:p>
            <a:pPr marL="685800" lvl="2" eaLnBrk="1" hangingPunct="1">
              <a:buFont typeface="Arial" pitchFamily="34" charset="0"/>
              <a:buChar char="•"/>
            </a:pPr>
            <a:r>
              <a:rPr lang="en-US" sz="3200" dirty="0" smtClean="0"/>
              <a:t>All children in the daycare are in district Allenby school children and most nursery children are siblings of Allenby school children</a:t>
            </a:r>
          </a:p>
          <a:p>
            <a:pPr marL="685800" lvl="2" eaLnBrk="1" hangingPunct="1">
              <a:buFont typeface="Arial" pitchFamily="34" charset="0"/>
              <a:buChar char="•"/>
            </a:pPr>
            <a:r>
              <a:rPr lang="en-US" sz="3200" dirty="0" smtClean="0"/>
              <a:t>Daycare assisted the funding of Rooms 1 and 2 and received a grant to help fund the kindergarten playground</a:t>
            </a:r>
            <a:endParaRPr lang="en-CA" sz="3200"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23</a:t>
            </a:fld>
            <a:endParaRPr lang="en-CA" dirty="0"/>
          </a:p>
        </p:txBody>
      </p:sp>
    </p:spTree>
    <p:extLst>
      <p:ext uri="{BB962C8B-B14F-4D97-AF65-F5344CB8AC3E}">
        <p14:creationId xmlns:p14="http://schemas.microsoft.com/office/powerpoint/2010/main" val="6636036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006- Where is it?</a:t>
            </a:r>
            <a:endParaRPr lang="en-CA" dirty="0">
              <a:solidFill>
                <a:schemeClr val="accent2"/>
              </a:solidFill>
            </a:endParaRPr>
          </a:p>
        </p:txBody>
      </p:sp>
      <p:sp>
        <p:nvSpPr>
          <p:cNvPr id="3" name="Content Placeholder 2"/>
          <p:cNvSpPr>
            <a:spLocks noGrp="1"/>
          </p:cNvSpPr>
          <p:nvPr>
            <p:ph idx="1"/>
          </p:nvPr>
        </p:nvSpPr>
        <p:spPr>
          <a:xfrm>
            <a:off x="395288" y="1628775"/>
            <a:ext cx="8229600" cy="4525963"/>
          </a:xfrm>
        </p:spPr>
        <p:txBody>
          <a:bodyPr rtlCol="0">
            <a:normAutofit/>
          </a:bodyPr>
          <a:lstStyle/>
          <a:p>
            <a:pPr marL="0" indent="0" eaLnBrk="1" fontAlgn="auto" hangingPunct="1">
              <a:spcAft>
                <a:spcPts val="0"/>
              </a:spcAft>
              <a:buFont typeface="Arial" pitchFamily="34" charset="0"/>
              <a:buNone/>
              <a:defRPr/>
            </a:pPr>
            <a:endParaRPr lang="en-CA" dirty="0" smtClean="0"/>
          </a:p>
          <a:p>
            <a:pPr marL="514350" indent="-514350" eaLnBrk="1" fontAlgn="auto" hangingPunct="1">
              <a:spcAft>
                <a:spcPts val="0"/>
              </a:spcAft>
              <a:buFont typeface="+mj-lt"/>
              <a:buAutoNum type="arabicPeriod" startAt="3"/>
              <a:defRPr/>
            </a:pPr>
            <a:endParaRPr lang="en-CA" dirty="0"/>
          </a:p>
        </p:txBody>
      </p:sp>
      <p:pic>
        <p:nvPicPr>
          <p:cNvPr id="40963" name="Picture 2"/>
          <p:cNvPicPr>
            <a:picLocks noChangeAspect="1" noChangeArrowheads="1"/>
          </p:cNvPicPr>
          <p:nvPr/>
        </p:nvPicPr>
        <p:blipFill>
          <a:blip r:embed="rId3" cstate="print"/>
          <a:srcRect/>
          <a:stretch>
            <a:fillRect/>
          </a:stretch>
        </p:blipFill>
        <p:spPr bwMode="auto">
          <a:xfrm>
            <a:off x="1542353" y="2319120"/>
            <a:ext cx="6588125" cy="3563938"/>
          </a:xfrm>
          <a:prstGeom prst="rect">
            <a:avLst/>
          </a:prstGeom>
          <a:noFill/>
          <a:ln w="9525">
            <a:noFill/>
            <a:miter lim="800000"/>
            <a:headEnd/>
            <a:tailEnd/>
          </a:ln>
        </p:spPr>
      </p:pic>
      <p:sp>
        <p:nvSpPr>
          <p:cNvPr id="6" name="Oval 5"/>
          <p:cNvSpPr/>
          <p:nvPr/>
        </p:nvSpPr>
        <p:spPr>
          <a:xfrm>
            <a:off x="3779838" y="4581525"/>
            <a:ext cx="1223962" cy="1295400"/>
          </a:xfrm>
          <a:prstGeom prst="ellipse">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5" name="Up Arrow Callout 4"/>
          <p:cNvSpPr/>
          <p:nvPr/>
        </p:nvSpPr>
        <p:spPr>
          <a:xfrm>
            <a:off x="3779838" y="5591305"/>
            <a:ext cx="650875" cy="609600"/>
          </a:xfrm>
          <a:prstGeom prst="upArrowCallou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smtClean="0">
                <a:solidFill>
                  <a:schemeClr val="tx1"/>
                </a:solidFill>
              </a:rPr>
              <a:t>680 sq ft</a:t>
            </a:r>
            <a:endParaRPr lang="en-CA" sz="1400" dirty="0">
              <a:solidFill>
                <a:schemeClr val="tx1"/>
              </a:solidFill>
            </a:endParaRPr>
          </a:p>
        </p:txBody>
      </p:sp>
      <p:sp>
        <p:nvSpPr>
          <p:cNvPr id="7" name="Slide Number Placeholder 6"/>
          <p:cNvSpPr>
            <a:spLocks noGrp="1"/>
          </p:cNvSpPr>
          <p:nvPr>
            <p:ph type="sldNum" sz="quarter" idx="12"/>
          </p:nvPr>
        </p:nvSpPr>
        <p:spPr/>
        <p:txBody>
          <a:bodyPr/>
          <a:lstStyle/>
          <a:p>
            <a:pPr>
              <a:defRPr/>
            </a:pPr>
            <a:fld id="{06EC3BA7-DBC0-4994-829A-0B015E946B58}" type="slidenum">
              <a:rPr lang="en-CA" smtClean="0"/>
              <a:pPr>
                <a:defRPr/>
              </a:pPr>
              <a:t>24</a:t>
            </a:fld>
            <a:endParaRPr lang="en-C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006:  How is it currently used?</a:t>
            </a:r>
            <a:endParaRPr lang="en-CA" dirty="0">
              <a:solidFill>
                <a:schemeClr val="accent2"/>
              </a:solidFill>
            </a:endParaRPr>
          </a:p>
        </p:txBody>
      </p:sp>
      <p:sp>
        <p:nvSpPr>
          <p:cNvPr id="22530" name="Content Placeholder 2"/>
          <p:cNvSpPr>
            <a:spLocks noGrp="1"/>
          </p:cNvSpPr>
          <p:nvPr>
            <p:ph idx="1"/>
          </p:nvPr>
        </p:nvSpPr>
        <p:spPr/>
        <p:txBody>
          <a:bodyPr/>
          <a:lstStyle/>
          <a:p>
            <a:pPr eaLnBrk="1" hangingPunct="1"/>
            <a:r>
              <a:rPr lang="en-CA" dirty="0" smtClean="0"/>
              <a:t>Located beside room 007 on the lower floor</a:t>
            </a:r>
          </a:p>
          <a:p>
            <a:pPr eaLnBrk="1" hangingPunct="1"/>
            <a:r>
              <a:rPr lang="en-CA" dirty="0" smtClean="0"/>
              <a:t>Not currently used during the day</a:t>
            </a:r>
          </a:p>
          <a:p>
            <a:pPr eaLnBrk="1" hangingPunct="1"/>
            <a:r>
              <a:rPr lang="en-US" dirty="0" smtClean="0"/>
              <a:t>Currently used by Allenby daycare for before and after school care</a:t>
            </a:r>
            <a:endParaRPr lang="en-CA" dirty="0" smtClean="0"/>
          </a:p>
          <a:p>
            <a:r>
              <a:rPr lang="en-US" dirty="0" smtClean="0"/>
              <a:t>May be utilized as a grade one classroom- Insufficient square footage for an alternate grade </a:t>
            </a:r>
            <a:r>
              <a:rPr lang="en-CA" dirty="0" smtClean="0"/>
              <a:t>(only 680 sq. ft)</a:t>
            </a:r>
            <a:endParaRPr lang="en-US" dirty="0" smtClean="0"/>
          </a:p>
          <a:p>
            <a:pPr eaLnBrk="1" hangingPunct="1"/>
            <a:endParaRPr lang="en-CA" dirty="0" smtClean="0"/>
          </a:p>
          <a:p>
            <a:pPr eaLnBrk="1" hangingPunct="1">
              <a:buFont typeface="Arial" charset="0"/>
              <a:buNone/>
            </a:pPr>
            <a:endParaRPr lang="en-CA" dirty="0" smtClean="0"/>
          </a:p>
          <a:p>
            <a:pPr eaLnBrk="1" hangingPunct="1">
              <a:buFont typeface="Arial" charset="0"/>
              <a:buNone/>
            </a:pPr>
            <a:endParaRPr lang="en-CA"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25</a:t>
            </a:fld>
            <a:endParaRPr lang="en-C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Rooms 1 and 2: Where are they?</a:t>
            </a:r>
            <a:endParaRPr lang="en-CA" dirty="0">
              <a:solidFill>
                <a:schemeClr val="accent2"/>
              </a:solidFill>
            </a:endParaRPr>
          </a:p>
        </p:txBody>
      </p:sp>
      <p:sp>
        <p:nvSpPr>
          <p:cNvPr id="3" name="Content Placeholder 2"/>
          <p:cNvSpPr>
            <a:spLocks noGrp="1"/>
          </p:cNvSpPr>
          <p:nvPr>
            <p:ph idx="1"/>
          </p:nvPr>
        </p:nvSpPr>
        <p:spPr/>
        <p:txBody>
          <a:bodyPr rtlCol="0">
            <a:normAutofit/>
          </a:bodyPr>
          <a:lstStyle/>
          <a:p>
            <a:pPr marL="0" indent="0" eaLnBrk="1" fontAlgn="auto" hangingPunct="1">
              <a:spcAft>
                <a:spcPts val="0"/>
              </a:spcAft>
              <a:buFont typeface="Arial" pitchFamily="34" charset="0"/>
              <a:buNone/>
              <a:defRPr/>
            </a:pPr>
            <a:endParaRPr lang="en-CA" dirty="0" smtClean="0"/>
          </a:p>
          <a:p>
            <a:pPr marL="0" indent="0" eaLnBrk="1" fontAlgn="auto" hangingPunct="1">
              <a:spcAft>
                <a:spcPts val="0"/>
              </a:spcAft>
              <a:buFont typeface="Arial" pitchFamily="34" charset="0"/>
              <a:buNone/>
              <a:defRPr/>
            </a:pPr>
            <a:endParaRPr lang="en-CA" dirty="0" smtClean="0"/>
          </a:p>
          <a:p>
            <a:pPr marL="0" indent="0" eaLnBrk="1" fontAlgn="auto" hangingPunct="1">
              <a:spcAft>
                <a:spcPts val="0"/>
              </a:spcAft>
              <a:buFont typeface="Arial" pitchFamily="34" charset="0"/>
              <a:buNone/>
              <a:defRPr/>
            </a:pPr>
            <a:endParaRPr lang="en-CA" dirty="0"/>
          </a:p>
          <a:p>
            <a:pPr marL="0" indent="0" eaLnBrk="1" fontAlgn="auto" hangingPunct="1">
              <a:spcAft>
                <a:spcPts val="0"/>
              </a:spcAft>
              <a:buFont typeface="Arial" pitchFamily="34" charset="0"/>
              <a:buNone/>
              <a:defRPr/>
            </a:pPr>
            <a:endParaRPr lang="en-CA" dirty="0" smtClean="0"/>
          </a:p>
          <a:p>
            <a:pPr marL="0" indent="0" eaLnBrk="1" fontAlgn="auto" hangingPunct="1">
              <a:spcAft>
                <a:spcPts val="0"/>
              </a:spcAft>
              <a:buFont typeface="Arial" pitchFamily="34" charset="0"/>
              <a:buNone/>
              <a:defRPr/>
            </a:pPr>
            <a:endParaRPr lang="en-CA" dirty="0"/>
          </a:p>
          <a:p>
            <a:pPr marL="0" indent="0" eaLnBrk="1" fontAlgn="auto" hangingPunct="1">
              <a:spcAft>
                <a:spcPts val="0"/>
              </a:spcAft>
              <a:buFont typeface="Arial" pitchFamily="34" charset="0"/>
              <a:buNone/>
              <a:defRPr/>
            </a:pPr>
            <a:endParaRPr lang="en-CA" dirty="0" smtClean="0"/>
          </a:p>
          <a:p>
            <a:pPr marL="0" indent="0" eaLnBrk="1" fontAlgn="auto" hangingPunct="1">
              <a:spcAft>
                <a:spcPts val="0"/>
              </a:spcAft>
              <a:buFont typeface="Arial" pitchFamily="34" charset="0"/>
              <a:buNone/>
              <a:defRPr/>
            </a:pPr>
            <a:endParaRPr lang="en-CA" dirty="0" smtClean="0"/>
          </a:p>
        </p:txBody>
      </p:sp>
      <p:pic>
        <p:nvPicPr>
          <p:cNvPr id="44035" name="Picture 2"/>
          <p:cNvPicPr>
            <a:picLocks noChangeAspect="1" noChangeArrowheads="1"/>
          </p:cNvPicPr>
          <p:nvPr/>
        </p:nvPicPr>
        <p:blipFill>
          <a:blip r:embed="rId3" cstate="print"/>
          <a:srcRect/>
          <a:stretch>
            <a:fillRect/>
          </a:stretch>
        </p:blipFill>
        <p:spPr bwMode="auto">
          <a:xfrm>
            <a:off x="533400" y="2057400"/>
            <a:ext cx="3908425" cy="3095625"/>
          </a:xfrm>
          <a:prstGeom prst="rect">
            <a:avLst/>
          </a:prstGeom>
          <a:noFill/>
          <a:ln w="9525">
            <a:noFill/>
            <a:miter lim="800000"/>
            <a:headEnd/>
            <a:tailEnd/>
          </a:ln>
        </p:spPr>
      </p:pic>
      <p:pic>
        <p:nvPicPr>
          <p:cNvPr id="44036" name="Picture 3"/>
          <p:cNvPicPr>
            <a:picLocks noChangeAspect="1" noChangeArrowheads="1"/>
          </p:cNvPicPr>
          <p:nvPr/>
        </p:nvPicPr>
        <p:blipFill>
          <a:blip r:embed="rId4" cstate="print"/>
          <a:srcRect l="-2708" r="2708"/>
          <a:stretch>
            <a:fillRect/>
          </a:stretch>
        </p:blipFill>
        <p:spPr bwMode="auto">
          <a:xfrm>
            <a:off x="4716463" y="2357438"/>
            <a:ext cx="3984625" cy="3024187"/>
          </a:xfrm>
          <a:prstGeom prst="rect">
            <a:avLst/>
          </a:prstGeom>
          <a:noFill/>
          <a:ln w="9525">
            <a:noFill/>
            <a:miter lim="800000"/>
            <a:headEnd/>
            <a:tailEnd/>
          </a:ln>
        </p:spPr>
      </p:pic>
      <p:sp>
        <p:nvSpPr>
          <p:cNvPr id="4" name="Rectangle 3"/>
          <p:cNvSpPr/>
          <p:nvPr/>
        </p:nvSpPr>
        <p:spPr>
          <a:xfrm>
            <a:off x="4211638" y="2924175"/>
            <a:ext cx="720725" cy="9731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5" name="Line Callout 1 4"/>
          <p:cNvSpPr>
            <a:spLocks noChangeAspect="1"/>
          </p:cNvSpPr>
          <p:nvPr/>
        </p:nvSpPr>
        <p:spPr>
          <a:xfrm>
            <a:off x="7969250" y="2205038"/>
            <a:ext cx="752475" cy="503237"/>
          </a:xfrm>
          <a:prstGeom prst="borderCallout1">
            <a:avLst>
              <a:gd name="adj1" fmla="val 18750"/>
              <a:gd name="adj2" fmla="val -8333"/>
              <a:gd name="adj3" fmla="val 88762"/>
              <a:gd name="adj4" fmla="val -214420"/>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500" dirty="0">
                <a:solidFill>
                  <a:schemeClr val="tx1"/>
                </a:solidFill>
              </a:rPr>
              <a:t>1293</a:t>
            </a:r>
          </a:p>
          <a:p>
            <a:pPr algn="ctr" fontAlgn="auto">
              <a:spcBef>
                <a:spcPts val="0"/>
              </a:spcBef>
              <a:spcAft>
                <a:spcPts val="0"/>
              </a:spcAft>
              <a:defRPr/>
            </a:pPr>
            <a:r>
              <a:rPr lang="en-CA" sz="1500" dirty="0">
                <a:solidFill>
                  <a:schemeClr val="tx1"/>
                </a:solidFill>
              </a:rPr>
              <a:t>Sq. ft.</a:t>
            </a:r>
          </a:p>
        </p:txBody>
      </p:sp>
      <p:sp>
        <p:nvSpPr>
          <p:cNvPr id="8" name="Line Callout 1 7"/>
          <p:cNvSpPr>
            <a:spLocks noChangeAspect="1"/>
          </p:cNvSpPr>
          <p:nvPr/>
        </p:nvSpPr>
        <p:spPr>
          <a:xfrm>
            <a:off x="2319338" y="2357438"/>
            <a:ext cx="752475" cy="503237"/>
          </a:xfrm>
          <a:prstGeom prst="borderCallout1">
            <a:avLst>
              <a:gd name="adj1" fmla="val 18750"/>
              <a:gd name="adj2" fmla="val -8333"/>
              <a:gd name="adj3" fmla="val 105718"/>
              <a:gd name="adj4" fmla="val -58782"/>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500" dirty="0">
                <a:solidFill>
                  <a:schemeClr val="tx1"/>
                </a:solidFill>
              </a:rPr>
              <a:t>1047</a:t>
            </a:r>
          </a:p>
          <a:p>
            <a:pPr algn="ctr" fontAlgn="auto">
              <a:spcBef>
                <a:spcPts val="0"/>
              </a:spcBef>
              <a:spcAft>
                <a:spcPts val="0"/>
              </a:spcAft>
              <a:defRPr/>
            </a:pPr>
            <a:r>
              <a:rPr lang="en-CA" sz="1500" dirty="0">
                <a:solidFill>
                  <a:schemeClr val="tx1"/>
                </a:solidFill>
              </a:rPr>
              <a:t>Sq. ft.</a:t>
            </a:r>
          </a:p>
        </p:txBody>
      </p:sp>
      <p:sp>
        <p:nvSpPr>
          <p:cNvPr id="9" name="Slide Number Placeholder 8"/>
          <p:cNvSpPr>
            <a:spLocks noGrp="1"/>
          </p:cNvSpPr>
          <p:nvPr>
            <p:ph type="sldNum" sz="quarter" idx="12"/>
          </p:nvPr>
        </p:nvSpPr>
        <p:spPr/>
        <p:txBody>
          <a:bodyPr/>
          <a:lstStyle/>
          <a:p>
            <a:pPr>
              <a:defRPr/>
            </a:pPr>
            <a:fld id="{06EC3BA7-DBC0-4994-829A-0B015E946B58}" type="slidenum">
              <a:rPr lang="en-CA" smtClean="0"/>
              <a:pPr>
                <a:defRPr/>
              </a:pPr>
              <a:t>26</a:t>
            </a:fld>
            <a:endParaRPr lang="en-C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solidFill>
                  <a:schemeClr val="accent2"/>
                </a:solidFill>
              </a:rPr>
              <a:t>Rooms 1 and 2:  How are they currently used?</a:t>
            </a:r>
            <a:endParaRPr lang="en-US" dirty="0"/>
          </a:p>
        </p:txBody>
      </p:sp>
      <p:sp>
        <p:nvSpPr>
          <p:cNvPr id="3" name="Content Placeholder 2"/>
          <p:cNvSpPr>
            <a:spLocks noGrp="1"/>
          </p:cNvSpPr>
          <p:nvPr>
            <p:ph idx="1"/>
          </p:nvPr>
        </p:nvSpPr>
        <p:spPr/>
        <p:txBody>
          <a:bodyPr/>
          <a:lstStyle/>
          <a:p>
            <a:r>
              <a:rPr lang="en-US" dirty="0" smtClean="0"/>
              <a:t>Room #1 with 1047 sq. ft is currently used for a nursery school program (am and pm) AND for before and after care for school age children</a:t>
            </a:r>
          </a:p>
          <a:p>
            <a:r>
              <a:rPr lang="en-US" dirty="0" smtClean="0"/>
              <a:t>Room #2 with 1293 sq. ft is currently occupied during the day for kindergarten students not in school AND for before and after care for school aged children during the day. </a:t>
            </a: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27</a:t>
            </a:fld>
            <a:endParaRPr lang="en-CA"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a:ln>
            <a:solidFill>
              <a:schemeClr val="accent1"/>
            </a:solidFill>
          </a:ln>
        </p:spPr>
        <p:txBody>
          <a:bodyPr/>
          <a:lstStyle/>
          <a:p>
            <a:r>
              <a:rPr lang="en-CA" sz="3600" dirty="0" smtClean="0">
                <a:solidFill>
                  <a:schemeClr val="accent2"/>
                </a:solidFill>
              </a:rPr>
              <a:t>Repurpose Daycare Rooms: What does this mean for </a:t>
            </a:r>
            <a:r>
              <a:rPr lang="en-CA" sz="3600" u="sng" dirty="0" smtClean="0">
                <a:solidFill>
                  <a:schemeClr val="accent2"/>
                </a:solidFill>
              </a:rPr>
              <a:t>current</a:t>
            </a:r>
            <a:r>
              <a:rPr lang="en-CA" sz="3600" dirty="0" smtClean="0">
                <a:solidFill>
                  <a:schemeClr val="accent2"/>
                </a:solidFill>
              </a:rPr>
              <a:t> programs?</a:t>
            </a:r>
            <a:endParaRPr lang="en-US" sz="3600" dirty="0"/>
          </a:p>
        </p:txBody>
      </p:sp>
      <p:sp>
        <p:nvSpPr>
          <p:cNvPr id="3" name="Content Placeholder 2"/>
          <p:cNvSpPr>
            <a:spLocks noGrp="1"/>
          </p:cNvSpPr>
          <p:nvPr>
            <p:ph idx="1"/>
          </p:nvPr>
        </p:nvSpPr>
        <p:spPr>
          <a:xfrm>
            <a:off x="533400" y="1600200"/>
            <a:ext cx="8229600" cy="4525963"/>
          </a:xfrm>
        </p:spPr>
        <p:txBody>
          <a:bodyPr/>
          <a:lstStyle/>
          <a:p>
            <a:pPr marL="457200" lvl="1" indent="-457200" eaLnBrk="1" hangingPunct="1">
              <a:buFont typeface="Arial" pitchFamily="34" charset="0"/>
              <a:buChar char="•"/>
            </a:pPr>
            <a:r>
              <a:rPr lang="en-CA" dirty="0" smtClean="0"/>
              <a:t>Since there will no longer be ½ day kindergarten once FDK is implemented at Allenby in 2014-2015, there will no longer be a need for Kindergarten child care </a:t>
            </a:r>
            <a:r>
              <a:rPr lang="en-CA" u="sng" dirty="0" smtClean="0"/>
              <a:t>during school hours.</a:t>
            </a:r>
          </a:p>
          <a:p>
            <a:pPr marL="457200" lvl="1" indent="-457200" eaLnBrk="1" hangingPunct="1">
              <a:buFont typeface="Arial" pitchFamily="34" charset="0"/>
              <a:buChar char="•"/>
            </a:pPr>
            <a:r>
              <a:rPr lang="en-CA" dirty="0" smtClean="0"/>
              <a:t>The daycare may need to replace this program with a larger </a:t>
            </a:r>
            <a:r>
              <a:rPr lang="en-US" dirty="0" smtClean="0"/>
              <a:t>“Early Years Program” in order to maintain</a:t>
            </a:r>
            <a:r>
              <a:rPr lang="en-CA" dirty="0" smtClean="0"/>
              <a:t> a viable business. </a:t>
            </a:r>
            <a:endParaRPr lang="en-CA" u="sng" dirty="0" smtClean="0"/>
          </a:p>
          <a:p>
            <a:pPr marL="457200" lvl="1" indent="-457200" eaLnBrk="1" hangingPunct="1">
              <a:buFont typeface="Arial" pitchFamily="34" charset="0"/>
              <a:buChar char="•"/>
            </a:pPr>
            <a:r>
              <a:rPr lang="en-US" dirty="0" smtClean="0"/>
              <a:t>006 and Room # 2 are also used </a:t>
            </a:r>
            <a:r>
              <a:rPr lang="en-US" u="sng" dirty="0" smtClean="0"/>
              <a:t>after the school day </a:t>
            </a:r>
            <a:r>
              <a:rPr lang="en-US" dirty="0" smtClean="0"/>
              <a:t>for before and after care programs. </a:t>
            </a:r>
          </a:p>
          <a:p>
            <a:pPr marL="457200" lvl="1" indent="-457200" eaLnBrk="1" hangingPunct="1">
              <a:buFont typeface="Arial" pitchFamily="34" charset="0"/>
              <a:buChar char="•"/>
            </a:pPr>
            <a:r>
              <a:rPr lang="en-CA" dirty="0" smtClean="0"/>
              <a:t>Repurposing this space relates to use of these rooms during the </a:t>
            </a:r>
            <a:r>
              <a:rPr lang="en-CA" u="sng" dirty="0" smtClean="0"/>
              <a:t>school day </a:t>
            </a:r>
            <a:r>
              <a:rPr lang="en-CA" dirty="0" smtClean="0"/>
              <a:t>for classrooms.</a:t>
            </a:r>
          </a:p>
          <a:p>
            <a:pPr marL="457200" lvl="1" indent="-457200" eaLnBrk="1" hangingPunct="1">
              <a:buNone/>
            </a:pPr>
            <a:r>
              <a:rPr lang="en-CA" dirty="0" smtClean="0"/>
              <a:t> </a:t>
            </a:r>
          </a:p>
          <a:p>
            <a:pPr marL="0" lvl="1" indent="0" eaLnBrk="1" hangingPunct="1">
              <a:buNone/>
            </a:pPr>
            <a:r>
              <a:rPr lang="en-CA" dirty="0" smtClean="0"/>
              <a:t>						</a:t>
            </a: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28</a:t>
            </a:fld>
            <a:endParaRPr lang="en-CA"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ln>
            <a:solidFill>
              <a:schemeClr val="tx2"/>
            </a:solidFill>
          </a:ln>
        </p:spPr>
        <p:txBody>
          <a:bodyPr/>
          <a:lstStyle/>
          <a:p>
            <a:pPr eaLnBrk="1" hangingPunct="1"/>
            <a:r>
              <a:rPr lang="en-CA" dirty="0" smtClean="0">
                <a:solidFill>
                  <a:schemeClr val="accent2"/>
                </a:solidFill>
              </a:rPr>
              <a:t>Considerations</a:t>
            </a:r>
          </a:p>
        </p:txBody>
      </p:sp>
      <p:sp>
        <p:nvSpPr>
          <p:cNvPr id="37890" name="Content Placeholder 2"/>
          <p:cNvSpPr>
            <a:spLocks noGrp="1"/>
          </p:cNvSpPr>
          <p:nvPr>
            <p:ph idx="1"/>
          </p:nvPr>
        </p:nvSpPr>
        <p:spPr/>
        <p:txBody>
          <a:bodyPr/>
          <a:lstStyle/>
          <a:p>
            <a:pPr marL="0" lvl="1" indent="0" eaLnBrk="1" hangingPunct="1">
              <a:lnSpc>
                <a:spcPct val="80000"/>
              </a:lnSpc>
              <a:buFont typeface="Arial" charset="0"/>
              <a:buNone/>
            </a:pPr>
            <a:endParaRPr lang="en-CA" sz="2400" dirty="0" smtClean="0"/>
          </a:p>
          <a:p>
            <a:pPr marL="0" lvl="1" indent="0" eaLnBrk="1" hangingPunct="1">
              <a:lnSpc>
                <a:spcPct val="80000"/>
              </a:lnSpc>
              <a:buFont typeface="Arial" charset="0"/>
              <a:buNone/>
            </a:pPr>
            <a:endParaRPr lang="en-CA" sz="2400" dirty="0" smtClean="0"/>
          </a:p>
          <a:p>
            <a:pPr marL="0" lvl="1" indent="0" eaLnBrk="1" hangingPunct="1">
              <a:lnSpc>
                <a:spcPct val="80000"/>
              </a:lnSpc>
              <a:buFont typeface="Arial" charset="0"/>
              <a:buNone/>
            </a:pPr>
            <a:endParaRPr lang="en-CA" sz="2400" dirty="0" smtClean="0"/>
          </a:p>
          <a:p>
            <a:pPr marL="0" lvl="1" indent="0" eaLnBrk="1" hangingPunct="1">
              <a:lnSpc>
                <a:spcPct val="80000"/>
              </a:lnSpc>
              <a:buFont typeface="Arial" charset="0"/>
              <a:buNone/>
            </a:pPr>
            <a:endParaRPr lang="en-CA" sz="2400" dirty="0" smtClean="0"/>
          </a:p>
        </p:txBody>
      </p:sp>
      <p:graphicFrame>
        <p:nvGraphicFramePr>
          <p:cNvPr id="4" name="Content Placeholder 3"/>
          <p:cNvGraphicFramePr>
            <a:graphicFrameLocks/>
          </p:cNvGraphicFramePr>
          <p:nvPr>
            <p:extLst>
              <p:ext uri="{D42A27DB-BD31-4B8C-83A1-F6EECF244321}">
                <p14:modId xmlns:p14="http://schemas.microsoft.com/office/powerpoint/2010/main" val="518977354"/>
              </p:ext>
            </p:extLst>
          </p:nvPr>
        </p:nvGraphicFramePr>
        <p:xfrm>
          <a:off x="609600" y="17526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29</a:t>
            </a:fld>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Autofit/>
          </a:bodyPr>
          <a:lstStyle/>
          <a:p>
            <a:pPr eaLnBrk="1" fontAlgn="auto" hangingPunct="1">
              <a:spcAft>
                <a:spcPts val="0"/>
              </a:spcAft>
              <a:defRPr/>
            </a:pPr>
            <a:r>
              <a:rPr lang="en-CA" sz="3200" dirty="0" smtClean="0">
                <a:solidFill>
                  <a:schemeClr val="accent2"/>
                </a:solidFill>
              </a:rPr>
              <a:t/>
            </a:r>
            <a:br>
              <a:rPr lang="en-CA" sz="3200" dirty="0" smtClean="0">
                <a:solidFill>
                  <a:schemeClr val="accent2"/>
                </a:solidFill>
              </a:rPr>
            </a:br>
            <a:r>
              <a:rPr lang="en-CA" sz="3200" dirty="0" smtClean="0">
                <a:solidFill>
                  <a:schemeClr val="accent2"/>
                </a:solidFill>
              </a:rPr>
              <a:t>Allenby Projected Student Population Growth</a:t>
            </a:r>
            <a:endParaRPr lang="en-CA" sz="3200" dirty="0">
              <a:solidFill>
                <a:schemeClr val="accent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8804302"/>
              </p:ext>
            </p:extLst>
          </p:nvPr>
        </p:nvGraphicFramePr>
        <p:xfrm>
          <a:off x="457200" y="1600200"/>
          <a:ext cx="8229600" cy="525272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lang="en-CA" dirty="0"/>
                    </a:p>
                  </a:txBody>
                  <a:tcPr/>
                </a:tc>
                <a:tc>
                  <a:txBody>
                    <a:bodyPr/>
                    <a:lstStyle/>
                    <a:p>
                      <a:r>
                        <a:rPr lang="en-CA" dirty="0" smtClean="0"/>
                        <a:t>Actual Oct. 2012</a:t>
                      </a:r>
                      <a:endParaRPr lang="en-CA" dirty="0"/>
                    </a:p>
                  </a:txBody>
                  <a:tcPr/>
                </a:tc>
                <a:tc>
                  <a:txBody>
                    <a:bodyPr/>
                    <a:lstStyle/>
                    <a:p>
                      <a:r>
                        <a:rPr lang="en-CA" dirty="0" smtClean="0"/>
                        <a:t>Projected Oct. 2014</a:t>
                      </a:r>
                      <a:endParaRPr lang="en-CA" dirty="0"/>
                    </a:p>
                  </a:txBody>
                  <a:tcPr/>
                </a:tc>
                <a:tc>
                  <a:txBody>
                    <a:bodyPr/>
                    <a:lstStyle/>
                    <a:p>
                      <a:r>
                        <a:rPr lang="en-CA" dirty="0" smtClean="0"/>
                        <a:t>Projected Oct. 2022</a:t>
                      </a:r>
                      <a:endParaRPr lang="en-CA" dirty="0"/>
                    </a:p>
                  </a:txBody>
                  <a:tcPr/>
                </a:tc>
              </a:tr>
              <a:tr h="924560">
                <a:tc>
                  <a:txBody>
                    <a:bodyPr/>
                    <a:lstStyle/>
                    <a:p>
                      <a:r>
                        <a:rPr lang="en-CA" dirty="0" smtClean="0"/>
                        <a:t>Enrolment (FTE)</a:t>
                      </a:r>
                      <a:endParaRPr lang="en-CA" dirty="0"/>
                    </a:p>
                  </a:txBody>
                  <a:tcPr/>
                </a:tc>
                <a:tc>
                  <a:txBody>
                    <a:bodyPr/>
                    <a:lstStyle/>
                    <a:p>
                      <a:r>
                        <a:rPr lang="en-CA" dirty="0" smtClean="0"/>
                        <a:t>393 (English)</a:t>
                      </a:r>
                    </a:p>
                    <a:p>
                      <a:r>
                        <a:rPr lang="en-CA" u="sng" dirty="0" smtClean="0"/>
                        <a:t>297</a:t>
                      </a:r>
                      <a:r>
                        <a:rPr lang="en-CA" u="sng" baseline="0" dirty="0" smtClean="0"/>
                        <a:t> (French) </a:t>
                      </a:r>
                    </a:p>
                    <a:p>
                      <a:r>
                        <a:rPr lang="en-CA" u="none" baseline="0" dirty="0" smtClean="0"/>
                        <a:t>690</a:t>
                      </a:r>
                      <a:endParaRPr lang="en-CA" u="none" dirty="0"/>
                    </a:p>
                  </a:txBody>
                  <a:tcPr/>
                </a:tc>
                <a:tc>
                  <a:txBody>
                    <a:bodyPr/>
                    <a:lstStyle/>
                    <a:p>
                      <a:r>
                        <a:rPr lang="en-CA" dirty="0" smtClean="0"/>
                        <a:t>483 (English)</a:t>
                      </a:r>
                    </a:p>
                    <a:p>
                      <a:r>
                        <a:rPr lang="en-CA" u="sng" baseline="0" dirty="0" smtClean="0"/>
                        <a:t>314 (French) </a:t>
                      </a:r>
                    </a:p>
                    <a:p>
                      <a:r>
                        <a:rPr lang="en-CA" u="none" baseline="0" dirty="0" smtClean="0"/>
                        <a:t>797</a:t>
                      </a:r>
                      <a:endParaRPr lang="en-CA" u="none" dirty="0" smtClean="0"/>
                    </a:p>
                    <a:p>
                      <a:endParaRPr lang="en-CA" dirty="0"/>
                    </a:p>
                  </a:txBody>
                  <a:tcPr/>
                </a:tc>
                <a:tc>
                  <a:txBody>
                    <a:bodyPr/>
                    <a:lstStyle/>
                    <a:p>
                      <a:r>
                        <a:rPr lang="en-CA" dirty="0" smtClean="0"/>
                        <a:t>491 (English)</a:t>
                      </a:r>
                    </a:p>
                    <a:p>
                      <a:r>
                        <a:rPr lang="en-CA" u="sng" dirty="0" smtClean="0"/>
                        <a:t>298</a:t>
                      </a:r>
                      <a:r>
                        <a:rPr lang="en-CA" u="sng" baseline="0" dirty="0" smtClean="0"/>
                        <a:t> (French) </a:t>
                      </a:r>
                    </a:p>
                    <a:p>
                      <a:r>
                        <a:rPr lang="en-CA" u="none" baseline="0" dirty="0" smtClean="0"/>
                        <a:t>789</a:t>
                      </a:r>
                      <a:endParaRPr lang="en-CA" u="none" dirty="0" smtClean="0"/>
                    </a:p>
                    <a:p>
                      <a:endParaRPr lang="en-CA" dirty="0"/>
                    </a:p>
                  </a:txBody>
                  <a:tcPr/>
                </a:tc>
              </a:tr>
              <a:tr h="370840">
                <a:tc>
                  <a:txBody>
                    <a:bodyPr/>
                    <a:lstStyle/>
                    <a:p>
                      <a:r>
                        <a:rPr lang="en-CA" dirty="0" smtClean="0"/>
                        <a:t>Existing Ministry Rated Capacity</a:t>
                      </a:r>
                      <a:endParaRPr lang="en-CA" dirty="0"/>
                    </a:p>
                  </a:txBody>
                  <a:tcPr/>
                </a:tc>
                <a:tc>
                  <a:txBody>
                    <a:bodyPr/>
                    <a:lstStyle/>
                    <a:p>
                      <a:r>
                        <a:rPr lang="en-CA" dirty="0" smtClean="0"/>
                        <a:t>654</a:t>
                      </a:r>
                      <a:endParaRPr lang="en-CA" dirty="0"/>
                    </a:p>
                  </a:txBody>
                  <a:tcPr/>
                </a:tc>
                <a:tc>
                  <a:txBody>
                    <a:bodyPr/>
                    <a:lstStyle/>
                    <a:p>
                      <a:r>
                        <a:rPr lang="en-CA" dirty="0" smtClean="0"/>
                        <a:t>654</a:t>
                      </a:r>
                      <a:endParaRPr lang="en-CA" dirty="0"/>
                    </a:p>
                  </a:txBody>
                  <a:tcPr/>
                </a:tc>
                <a:tc>
                  <a:txBody>
                    <a:bodyPr/>
                    <a:lstStyle/>
                    <a:p>
                      <a:r>
                        <a:rPr lang="en-CA" dirty="0" smtClean="0"/>
                        <a:t>654</a:t>
                      </a:r>
                      <a:endParaRPr lang="en-CA" dirty="0"/>
                    </a:p>
                  </a:txBody>
                  <a:tcPr/>
                </a:tc>
              </a:tr>
              <a:tr h="370840">
                <a:tc>
                  <a:txBody>
                    <a:bodyPr/>
                    <a:lstStyle/>
                    <a:p>
                      <a:r>
                        <a:rPr lang="en-CA" b="1" dirty="0" smtClean="0"/>
                        <a:t>Utilization Rate</a:t>
                      </a:r>
                      <a:endParaRPr lang="en-CA" b="1" dirty="0"/>
                    </a:p>
                  </a:txBody>
                  <a:tcPr/>
                </a:tc>
                <a:tc>
                  <a:txBody>
                    <a:bodyPr/>
                    <a:lstStyle/>
                    <a:p>
                      <a:r>
                        <a:rPr lang="en-CA" b="1" dirty="0" smtClean="0"/>
                        <a:t>105%</a:t>
                      </a:r>
                      <a:endParaRPr lang="en-CA" b="1" dirty="0"/>
                    </a:p>
                  </a:txBody>
                  <a:tcPr/>
                </a:tc>
                <a:tc>
                  <a:txBody>
                    <a:bodyPr/>
                    <a:lstStyle/>
                    <a:p>
                      <a:r>
                        <a:rPr lang="en-CA" b="1" dirty="0" smtClean="0"/>
                        <a:t>122%</a:t>
                      </a:r>
                      <a:endParaRPr lang="en-CA" b="1" dirty="0"/>
                    </a:p>
                  </a:txBody>
                  <a:tcPr/>
                </a:tc>
                <a:tc>
                  <a:txBody>
                    <a:bodyPr/>
                    <a:lstStyle/>
                    <a:p>
                      <a:r>
                        <a:rPr lang="en-CA" b="1" dirty="0" smtClean="0"/>
                        <a:t>121%</a:t>
                      </a:r>
                      <a:endParaRPr lang="en-CA" b="1" dirty="0"/>
                    </a:p>
                  </a:txBody>
                  <a:tcPr/>
                </a:tc>
              </a:tr>
              <a:tr h="370840">
                <a:tc>
                  <a:txBody>
                    <a:bodyPr/>
                    <a:lstStyle/>
                    <a:p>
                      <a:r>
                        <a:rPr lang="en-CA" dirty="0" smtClean="0"/>
                        <a:t>TDSB Projected</a:t>
                      </a:r>
                      <a:r>
                        <a:rPr lang="en-CA" baseline="0" dirty="0" smtClean="0"/>
                        <a:t> </a:t>
                      </a:r>
                      <a:r>
                        <a:rPr lang="en-CA" dirty="0" smtClean="0"/>
                        <a:t>Additional FDK Rooms Needed </a:t>
                      </a:r>
                      <a:r>
                        <a:rPr lang="en-CA" sz="1400" dirty="0" smtClean="0"/>
                        <a:t>Compared</a:t>
                      </a:r>
                      <a:r>
                        <a:rPr lang="en-CA" sz="1400" baseline="0" dirty="0" smtClean="0"/>
                        <a:t> with 2012-2013</a:t>
                      </a:r>
                      <a:endParaRPr lang="en-CA" sz="1400" dirty="0"/>
                    </a:p>
                  </a:txBody>
                  <a:tcPr/>
                </a:tc>
                <a:tc>
                  <a:txBody>
                    <a:bodyPr/>
                    <a:lstStyle/>
                    <a:p>
                      <a:r>
                        <a:rPr lang="en-CA" dirty="0" smtClean="0"/>
                        <a:t>n/a</a:t>
                      </a:r>
                      <a:endParaRPr lang="en-CA" dirty="0"/>
                    </a:p>
                  </a:txBody>
                  <a:tcPr/>
                </a:tc>
                <a:tc>
                  <a:txBody>
                    <a:bodyPr/>
                    <a:lstStyle/>
                    <a:p>
                      <a:r>
                        <a:rPr lang="en-CA" b="1" dirty="0" smtClean="0"/>
                        <a:t>2</a:t>
                      </a:r>
                      <a:endParaRPr lang="en-CA" b="1" dirty="0"/>
                    </a:p>
                  </a:txBody>
                  <a:tcPr/>
                </a:tc>
                <a:tc>
                  <a:txBody>
                    <a:bodyPr/>
                    <a:lstStyle/>
                    <a:p>
                      <a:r>
                        <a:rPr lang="en-CA" b="1" dirty="0" smtClean="0"/>
                        <a:t>2</a:t>
                      </a:r>
                      <a:endParaRPr lang="en-CA" b="1" dirty="0"/>
                    </a:p>
                  </a:txBody>
                  <a:tcPr/>
                </a:tc>
              </a:tr>
              <a:tr h="370840">
                <a:tc>
                  <a:txBody>
                    <a:bodyPr/>
                    <a:lstStyle/>
                    <a:p>
                      <a:r>
                        <a:rPr lang="en-CA" dirty="0" smtClean="0"/>
                        <a:t>TDSB Projected Additional Regular Classrooms </a:t>
                      </a:r>
                      <a:r>
                        <a:rPr lang="en-CA" baseline="0" dirty="0" smtClean="0"/>
                        <a:t>Needed </a:t>
                      </a:r>
                      <a:r>
                        <a:rPr lang="en-CA" sz="1400" baseline="0" dirty="0" smtClean="0"/>
                        <a:t>Compared with 2012-2013</a:t>
                      </a:r>
                      <a:endParaRPr lang="en-CA" sz="1400" dirty="0"/>
                    </a:p>
                  </a:txBody>
                  <a:tcPr/>
                </a:tc>
                <a:tc>
                  <a:txBody>
                    <a:bodyPr/>
                    <a:lstStyle/>
                    <a:p>
                      <a:r>
                        <a:rPr lang="en-CA" dirty="0" smtClean="0"/>
                        <a:t>n/a</a:t>
                      </a:r>
                      <a:endParaRPr lang="en-CA" dirty="0"/>
                    </a:p>
                  </a:txBody>
                  <a:tcPr/>
                </a:tc>
                <a:tc>
                  <a:txBody>
                    <a:bodyPr/>
                    <a:lstStyle/>
                    <a:p>
                      <a:r>
                        <a:rPr lang="en-CA" b="1" dirty="0" smtClean="0"/>
                        <a:t>2</a:t>
                      </a:r>
                      <a:endParaRPr lang="en-CA" b="1" dirty="0"/>
                    </a:p>
                  </a:txBody>
                  <a:tcPr/>
                </a:tc>
                <a:tc>
                  <a:txBody>
                    <a:bodyPr/>
                    <a:lstStyle/>
                    <a:p>
                      <a:r>
                        <a:rPr lang="en-CA" b="1" dirty="0" smtClean="0"/>
                        <a:t>2</a:t>
                      </a:r>
                      <a:endParaRPr lang="en-CA" b="1" dirty="0"/>
                    </a:p>
                  </a:txBody>
                  <a:tcPr/>
                </a:tc>
              </a:tr>
            </a:tbl>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3</a:t>
            </a:fld>
            <a:endParaRPr lang="en-C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3600" dirty="0" smtClean="0">
                <a:solidFill>
                  <a:schemeClr val="accent2"/>
                </a:solidFill>
              </a:rPr>
              <a:t>Boundary Changes: Considerations </a:t>
            </a:r>
            <a:br>
              <a:rPr lang="en-CA" sz="3600" dirty="0" smtClean="0">
                <a:solidFill>
                  <a:schemeClr val="accent2"/>
                </a:solidFill>
              </a:rPr>
            </a:br>
            <a:endParaRPr lang="en-US" sz="3600" dirty="0" smtClean="0"/>
          </a:p>
        </p:txBody>
      </p:sp>
      <p:sp>
        <p:nvSpPr>
          <p:cNvPr id="24578" name="Content Placeholder 2"/>
          <p:cNvSpPr>
            <a:spLocks noGrp="1"/>
          </p:cNvSpPr>
          <p:nvPr>
            <p:ph idx="1"/>
          </p:nvPr>
        </p:nvSpPr>
        <p:spPr>
          <a:xfrm>
            <a:off x="457200" y="1905000"/>
            <a:ext cx="8229600" cy="4525963"/>
          </a:xfrm>
        </p:spPr>
        <p:txBody>
          <a:bodyPr/>
          <a:lstStyle/>
          <a:p>
            <a:r>
              <a:rPr lang="en-US" dirty="0" smtClean="0"/>
              <a:t>Early indication is that the TDSB prefers to grandfather existing students impacted by boundary changes where space is available.</a:t>
            </a:r>
          </a:p>
          <a:p>
            <a:r>
              <a:rPr lang="en-US" dirty="0" smtClean="0"/>
              <a:t>Allenby’s population currently exceeds capacity which leads directly to lack of space. Therefore the viability of grandfathering must be closely examined</a:t>
            </a:r>
          </a:p>
          <a:p>
            <a:pPr>
              <a:buNone/>
            </a:pPr>
            <a:endParaRPr lang="en-US" b="1" dirty="0" smtClean="0"/>
          </a:p>
          <a:p>
            <a:endParaRPr lang="en-US" dirty="0" smtClean="0"/>
          </a:p>
          <a:p>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30</a:t>
            </a:fld>
            <a:endParaRPr lang="en-C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3600" dirty="0" smtClean="0">
                <a:solidFill>
                  <a:schemeClr val="accent2"/>
                </a:solidFill>
              </a:rPr>
              <a:t>Boundary Changes:</a:t>
            </a:r>
            <a:br>
              <a:rPr lang="en-CA" sz="3600" dirty="0" smtClean="0">
                <a:solidFill>
                  <a:schemeClr val="accent2"/>
                </a:solidFill>
              </a:rPr>
            </a:br>
            <a:r>
              <a:rPr lang="en-CA" sz="3600" dirty="0" smtClean="0">
                <a:solidFill>
                  <a:schemeClr val="accent2"/>
                </a:solidFill>
              </a:rPr>
              <a:t>Positive Considerations </a:t>
            </a:r>
            <a:br>
              <a:rPr lang="en-CA" sz="3600" dirty="0" smtClean="0">
                <a:solidFill>
                  <a:schemeClr val="accent2"/>
                </a:solidFill>
              </a:rPr>
            </a:br>
            <a:endParaRPr lang="en-US" sz="3600" dirty="0"/>
          </a:p>
        </p:txBody>
      </p:sp>
      <p:sp>
        <p:nvSpPr>
          <p:cNvPr id="3" name="Content Placeholder 2"/>
          <p:cNvSpPr>
            <a:spLocks noGrp="1"/>
          </p:cNvSpPr>
          <p:nvPr>
            <p:ph idx="1"/>
          </p:nvPr>
        </p:nvSpPr>
        <p:spPr>
          <a:xfrm>
            <a:off x="304800" y="1676400"/>
            <a:ext cx="8229600" cy="4754563"/>
          </a:xfrm>
        </p:spPr>
        <p:txBody>
          <a:bodyPr/>
          <a:lstStyle/>
          <a:p>
            <a:r>
              <a:rPr lang="en-US" sz="2000" dirty="0" smtClean="0"/>
              <a:t>Decreasing overall number of students will immediately decrease strain on Allenby’s common facilities including:</a:t>
            </a:r>
          </a:p>
          <a:p>
            <a:pPr lvl="1"/>
            <a:r>
              <a:rPr lang="en-US" sz="2000" dirty="0" smtClean="0"/>
              <a:t>“Green” space - playground</a:t>
            </a:r>
          </a:p>
          <a:p>
            <a:pPr lvl="1"/>
            <a:r>
              <a:rPr lang="en-US" sz="2000" dirty="0" smtClean="0"/>
              <a:t>Cafeteria</a:t>
            </a:r>
          </a:p>
          <a:p>
            <a:pPr lvl="1"/>
            <a:r>
              <a:rPr lang="en-US" sz="2000" dirty="0" smtClean="0"/>
              <a:t>Gym</a:t>
            </a:r>
          </a:p>
          <a:p>
            <a:pPr lvl="1"/>
            <a:r>
              <a:rPr lang="en-US" sz="2000" dirty="0" smtClean="0"/>
              <a:t>Pool</a:t>
            </a:r>
          </a:p>
          <a:p>
            <a:pPr lvl="1"/>
            <a:r>
              <a:rPr lang="en-US" sz="2000" dirty="0" smtClean="0"/>
              <a:t>Bathrooms</a:t>
            </a:r>
          </a:p>
          <a:p>
            <a:pPr lvl="1"/>
            <a:r>
              <a:rPr lang="en-CA" sz="2000" dirty="0" smtClean="0"/>
              <a:t>Hallways/Stairways</a:t>
            </a:r>
            <a:endParaRPr lang="en-US" sz="2000" dirty="0" smtClean="0"/>
          </a:p>
          <a:p>
            <a:pPr>
              <a:buFont typeface="Arial" pitchFamily="34" charset="0"/>
              <a:buChar char="•"/>
            </a:pPr>
            <a:r>
              <a:rPr lang="en-US" sz="2000" dirty="0" smtClean="0"/>
              <a:t> Decrease traffic congestion at drop off/pick up </a:t>
            </a:r>
          </a:p>
          <a:p>
            <a:pPr>
              <a:buFont typeface="Arial" pitchFamily="34" charset="0"/>
              <a:buChar char="•"/>
            </a:pPr>
            <a:r>
              <a:rPr lang="en-US" sz="2000" dirty="0" smtClean="0"/>
              <a:t>Possibly contribute to smaller classrooms and more room for children to work in small groups</a:t>
            </a:r>
          </a:p>
          <a:p>
            <a:pPr>
              <a:buFont typeface="Arial" pitchFamily="34" charset="0"/>
              <a:buChar char="•"/>
            </a:pPr>
            <a:r>
              <a:rPr lang="en-US" sz="2000" dirty="0" smtClean="0"/>
              <a:t>A</a:t>
            </a:r>
            <a:r>
              <a:rPr lang="en-CA" sz="2000" dirty="0" smtClean="0"/>
              <a:t>llow continuation of enrichment/music room/daycare and other programming with fewer a la carte programs than might occur with no boundary change</a:t>
            </a:r>
          </a:p>
          <a:p>
            <a:pPr>
              <a:buFont typeface="Arial"/>
              <a:buChar char="•"/>
            </a:pPr>
            <a:endParaRPr lang="en-US" sz="2000" dirty="0" smtClean="0"/>
          </a:p>
          <a:p>
            <a:pPr>
              <a:buFont typeface="Arial"/>
              <a:buChar char="•"/>
            </a:pPr>
            <a:endParaRPr lang="en-US" sz="2000" dirty="0" smtClean="0"/>
          </a:p>
          <a:p>
            <a:pPr>
              <a:buFont typeface="Arial"/>
              <a:buChar char="•"/>
            </a:pPr>
            <a:endParaRPr lang="en-US" sz="20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31</a:t>
            </a:fld>
            <a:endParaRPr lang="en-C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t>
            </a:r>
            <a:r>
              <a:rPr lang="en-CA" sz="3600" dirty="0" smtClean="0">
                <a:solidFill>
                  <a:schemeClr val="accent2"/>
                </a:solidFill>
              </a:rPr>
              <a:t>Boundary Changes:</a:t>
            </a:r>
            <a:br>
              <a:rPr lang="en-CA" sz="3600" dirty="0" smtClean="0">
                <a:solidFill>
                  <a:schemeClr val="accent2"/>
                </a:solidFill>
              </a:rPr>
            </a:br>
            <a:r>
              <a:rPr lang="en-CA" sz="3600" dirty="0" smtClean="0">
                <a:solidFill>
                  <a:schemeClr val="accent2"/>
                </a:solidFill>
              </a:rPr>
              <a:t>Negative Considerations</a:t>
            </a:r>
            <a:endParaRPr lang="en-US" sz="3600" dirty="0"/>
          </a:p>
        </p:txBody>
      </p:sp>
      <p:sp>
        <p:nvSpPr>
          <p:cNvPr id="3" name="Content Placeholder 2"/>
          <p:cNvSpPr>
            <a:spLocks noGrp="1"/>
          </p:cNvSpPr>
          <p:nvPr>
            <p:ph idx="1"/>
          </p:nvPr>
        </p:nvSpPr>
        <p:spPr/>
        <p:txBody>
          <a:bodyPr/>
          <a:lstStyle/>
          <a:p>
            <a:r>
              <a:rPr lang="en-US" sz="2800" dirty="0" smtClean="0"/>
              <a:t>Huge social impact on moving children to new school.</a:t>
            </a:r>
            <a:r>
              <a:rPr lang="en-CA" sz="2800" dirty="0" smtClean="0"/>
              <a:t> </a:t>
            </a:r>
          </a:p>
          <a:p>
            <a:r>
              <a:rPr lang="en-CA" sz="2800" dirty="0" smtClean="0"/>
              <a:t>Junior high/high school pathway could be impacted</a:t>
            </a:r>
            <a:endParaRPr lang="en-US" sz="2800" dirty="0" smtClean="0"/>
          </a:p>
          <a:p>
            <a:r>
              <a:rPr lang="en-US" sz="2800" dirty="0" smtClean="0"/>
              <a:t>Would likely cover large area to achieve intended reduction of population.</a:t>
            </a:r>
          </a:p>
          <a:p>
            <a:r>
              <a:rPr lang="en-CA" sz="2800" dirty="0" smtClean="0"/>
              <a:t>“Community Uproar”</a:t>
            </a:r>
            <a:r>
              <a:rPr lang="en-US" sz="2800" dirty="0" smtClean="0"/>
              <a:t> if new school is not considered equal caliber.</a:t>
            </a:r>
          </a:p>
          <a:p>
            <a:r>
              <a:rPr lang="en-US" sz="2800" dirty="0" smtClean="0"/>
              <a:t>Since neighbouring schools are unlikely able to absorb additional students, such schools may require a build, thereby making a build at Allenby very unlikely</a:t>
            </a:r>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32</a:t>
            </a:fld>
            <a:endParaRPr lang="en-C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3600" dirty="0" smtClean="0">
                <a:solidFill>
                  <a:schemeClr val="accent2"/>
                </a:solidFill>
              </a:rPr>
              <a:t>Building On Site:</a:t>
            </a:r>
            <a:br>
              <a:rPr lang="en-CA" sz="3600" dirty="0" smtClean="0">
                <a:solidFill>
                  <a:schemeClr val="accent2"/>
                </a:solidFill>
              </a:rPr>
            </a:br>
            <a:r>
              <a:rPr lang="en-CA" sz="3600" dirty="0" smtClean="0">
                <a:solidFill>
                  <a:schemeClr val="accent2"/>
                </a:solidFill>
              </a:rPr>
              <a:t>Positive Considerations</a:t>
            </a:r>
            <a:r>
              <a:rPr lang="en-CA" dirty="0" smtClean="0">
                <a:solidFill>
                  <a:schemeClr val="accent2"/>
                </a:solidFill>
              </a:rPr>
              <a:t/>
            </a:r>
            <a:br>
              <a:rPr lang="en-CA" dirty="0" smtClean="0">
                <a:solidFill>
                  <a:schemeClr val="accent2"/>
                </a:solidFill>
              </a:rPr>
            </a:br>
            <a:endParaRPr lang="en-US" dirty="0"/>
          </a:p>
        </p:txBody>
      </p:sp>
      <p:sp>
        <p:nvSpPr>
          <p:cNvPr id="3" name="Content Placeholder 2"/>
          <p:cNvSpPr>
            <a:spLocks noGrp="1"/>
          </p:cNvSpPr>
          <p:nvPr>
            <p:ph idx="1"/>
          </p:nvPr>
        </p:nvSpPr>
        <p:spPr/>
        <p:txBody>
          <a:bodyPr/>
          <a:lstStyle/>
          <a:p>
            <a:pPr>
              <a:buFont typeface="Arial"/>
              <a:buChar char="•"/>
            </a:pPr>
            <a:r>
              <a:rPr lang="en-US" sz="2400" dirty="0" smtClean="0"/>
              <a:t>The combination of (1) building 2 classrooms on site and (2) repurposing space to find 2 additional classrooms could remove the need for boundary changes.</a:t>
            </a:r>
          </a:p>
          <a:p>
            <a:pPr>
              <a:buFont typeface="Arial"/>
              <a:buChar char="•"/>
            </a:pPr>
            <a:r>
              <a:rPr lang="en-US" sz="2400" dirty="0" smtClean="0"/>
              <a:t>The above combination could provide Allenby with flexibility to find more space within the school (if needed) as compared to the option of repurposing only, which will leave Allenby with no room to grow. </a:t>
            </a:r>
          </a:p>
          <a:p>
            <a:pPr>
              <a:buFont typeface="Arial"/>
              <a:buChar char="•"/>
            </a:pPr>
            <a:r>
              <a:rPr lang="en-US" sz="2400" dirty="0"/>
              <a:t>Building FDK classrooms could include building new bathrooms for those classrooms.</a:t>
            </a:r>
          </a:p>
          <a:p>
            <a:pPr marL="0" indent="0">
              <a:buNone/>
            </a:pPr>
            <a:endParaRPr lang="en-US" sz="2400" dirty="0" smtClean="0"/>
          </a:p>
          <a:p>
            <a:pPr>
              <a:buNone/>
            </a:pPr>
            <a:r>
              <a:rPr lang="en-US" sz="2800" dirty="0" smtClean="0"/>
              <a:t>	</a:t>
            </a:r>
          </a:p>
          <a:p>
            <a:pPr>
              <a:buNone/>
            </a:pPr>
            <a:endParaRPr lang="en-US" sz="2800"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33</a:t>
            </a:fld>
            <a:endParaRPr lang="en-C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3600" dirty="0" smtClean="0">
                <a:solidFill>
                  <a:schemeClr val="accent2"/>
                </a:solidFill>
              </a:rPr>
              <a:t>Building On Site:</a:t>
            </a:r>
            <a:br>
              <a:rPr lang="en-CA" sz="3600" dirty="0" smtClean="0">
                <a:solidFill>
                  <a:schemeClr val="accent2"/>
                </a:solidFill>
              </a:rPr>
            </a:br>
            <a:r>
              <a:rPr lang="en-CA" sz="3600" dirty="0" smtClean="0">
                <a:solidFill>
                  <a:schemeClr val="accent2"/>
                </a:solidFill>
              </a:rPr>
              <a:t>Negative Considerations </a:t>
            </a:r>
            <a:r>
              <a:rPr lang="en-CA" dirty="0" smtClean="0">
                <a:solidFill>
                  <a:schemeClr val="accent2"/>
                </a:solidFill>
              </a:rPr>
              <a:t/>
            </a:r>
            <a:br>
              <a:rPr lang="en-CA" dirty="0" smtClean="0">
                <a:solidFill>
                  <a:schemeClr val="accent2"/>
                </a:solidFill>
              </a:rPr>
            </a:br>
            <a:endParaRPr lang="en-US" dirty="0"/>
          </a:p>
        </p:txBody>
      </p:sp>
      <p:sp>
        <p:nvSpPr>
          <p:cNvPr id="3" name="Content Placeholder 2"/>
          <p:cNvSpPr>
            <a:spLocks noGrp="1"/>
          </p:cNvSpPr>
          <p:nvPr>
            <p:ph idx="1"/>
          </p:nvPr>
        </p:nvSpPr>
        <p:spPr/>
        <p:txBody>
          <a:bodyPr/>
          <a:lstStyle/>
          <a:p>
            <a:r>
              <a:rPr lang="en-US" sz="2000" dirty="0" smtClean="0"/>
              <a:t>Increased strain will occur on</a:t>
            </a:r>
            <a:r>
              <a:rPr lang="en-US" sz="2000" b="1" dirty="0" smtClean="0"/>
              <a:t> ALL </a:t>
            </a:r>
            <a:r>
              <a:rPr lang="en-US" sz="2000" dirty="0" smtClean="0"/>
              <a:t>space (facilities/green space) and may impact on students feeling of well being during the day</a:t>
            </a:r>
          </a:p>
          <a:p>
            <a:r>
              <a:rPr lang="en-US" sz="2000" dirty="0" smtClean="0"/>
              <a:t>Building will not address strain on all other components of school life</a:t>
            </a:r>
          </a:p>
          <a:p>
            <a:r>
              <a:rPr lang="en-US" sz="2000" dirty="0" smtClean="0"/>
              <a:t>Increased traffic in and around the school will lead to unsafe congestion of cars, further the need for several more parent volunteers and other actions to improve traffic safety. As it stands now pick up drop off poses safety concerns. Parents would need to fundamentally change their approach to Pick-up and Drop-off</a:t>
            </a:r>
          </a:p>
          <a:p>
            <a:r>
              <a:rPr lang="en-US" sz="2000" dirty="0" smtClean="0"/>
              <a:t>Issues regarding where children gather, line up and enter must be resolved</a:t>
            </a:r>
          </a:p>
          <a:p>
            <a:r>
              <a:rPr lang="en-US" sz="2000" dirty="0" smtClean="0"/>
              <a:t>The current KG playground is not large enough to hold the number of incoming students in the morning and teachers must work out a play schedule</a:t>
            </a:r>
          </a:p>
          <a:p>
            <a:r>
              <a:rPr lang="en-US" sz="2000" dirty="0" smtClean="0"/>
              <a:t>The teachers would need to work out a schedule for all classes to play in the small yard during alternate times of the day</a:t>
            </a:r>
          </a:p>
          <a:p>
            <a:pPr>
              <a:buNone/>
            </a:pPr>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34</a:t>
            </a:fld>
            <a:endParaRPr lang="en-C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
            </a:r>
            <a:br>
              <a:rPr lang="en-CA" dirty="0" smtClean="0">
                <a:solidFill>
                  <a:schemeClr val="accent2"/>
                </a:solidFill>
              </a:rPr>
            </a:br>
            <a:r>
              <a:rPr lang="en-CA" sz="3600" dirty="0" smtClean="0">
                <a:solidFill>
                  <a:schemeClr val="accent2"/>
                </a:solidFill>
              </a:rPr>
              <a:t>Repurposing Rooms as a </a:t>
            </a:r>
            <a:br>
              <a:rPr lang="en-CA" sz="3600" dirty="0" smtClean="0">
                <a:solidFill>
                  <a:schemeClr val="accent2"/>
                </a:solidFill>
              </a:rPr>
            </a:br>
            <a:r>
              <a:rPr lang="en-CA" sz="3600" dirty="0" smtClean="0">
                <a:solidFill>
                  <a:schemeClr val="accent2"/>
                </a:solidFill>
              </a:rPr>
              <a:t>Stand Alone Option</a:t>
            </a:r>
            <a:r>
              <a:rPr lang="en-CA" dirty="0" smtClean="0">
                <a:solidFill>
                  <a:schemeClr val="accent2"/>
                </a:solidFill>
              </a:rPr>
              <a:t>	</a:t>
            </a:r>
            <a:br>
              <a:rPr lang="en-CA" dirty="0" smtClean="0">
                <a:solidFill>
                  <a:schemeClr val="accent2"/>
                </a:solidFill>
              </a:rPr>
            </a:br>
            <a:endParaRPr lang="en-US" dirty="0"/>
          </a:p>
        </p:txBody>
      </p:sp>
      <p:sp>
        <p:nvSpPr>
          <p:cNvPr id="3" name="Content Placeholder 2"/>
          <p:cNvSpPr>
            <a:spLocks noGrp="1"/>
          </p:cNvSpPr>
          <p:nvPr>
            <p:ph idx="1"/>
          </p:nvPr>
        </p:nvSpPr>
        <p:spPr/>
        <p:txBody>
          <a:bodyPr/>
          <a:lstStyle/>
          <a:p>
            <a:r>
              <a:rPr lang="en-US" sz="2400" dirty="0" smtClean="0"/>
              <a:t>While Allenby </a:t>
            </a:r>
            <a:r>
              <a:rPr lang="en-US" sz="2400" u="sng" dirty="0" smtClean="0"/>
              <a:t>MAY</a:t>
            </a:r>
            <a:r>
              <a:rPr lang="en-US" sz="2400" dirty="0" smtClean="0"/>
              <a:t> be able to find space for 4 classrooms if all potentially available options were repurposed (1/2 music room, 006, Room #1 and Room #2), Allenby would be left with no options to address any increased growth (Or any underestimation of future attendance at the school).</a:t>
            </a:r>
          </a:p>
          <a:p>
            <a:r>
              <a:rPr lang="en-US" sz="2400" dirty="0" smtClean="0"/>
              <a:t>Would impact music program</a:t>
            </a:r>
          </a:p>
          <a:p>
            <a:r>
              <a:rPr lang="en-US" sz="2400" dirty="0" smtClean="0"/>
              <a:t>Would eliminate Daycare’s preschool program. Would mean losing staff that has been with the daycare for years. Could affect the viability of the Daycare providing before and after school care, necessitating search for other before and after school care provider.</a:t>
            </a:r>
          </a:p>
          <a:p>
            <a:pPr>
              <a:buNone/>
            </a:pPr>
            <a:endParaRPr lang="en-US" dirty="0" smtClean="0"/>
          </a:p>
          <a:p>
            <a:pPr>
              <a:buNone/>
            </a:pPr>
            <a:endParaRPr lang="en-US"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35</a:t>
            </a:fld>
            <a:endParaRPr lang="en-C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sz="3600" dirty="0" smtClean="0">
                <a:solidFill>
                  <a:schemeClr val="accent2"/>
                </a:solidFill>
              </a:rPr>
              <a:t>Repurposing Music Room:</a:t>
            </a:r>
            <a:br>
              <a:rPr lang="en-CA" sz="3600" dirty="0" smtClean="0">
                <a:solidFill>
                  <a:schemeClr val="accent2"/>
                </a:solidFill>
              </a:rPr>
            </a:br>
            <a:r>
              <a:rPr lang="en-CA" sz="3600" dirty="0" smtClean="0">
                <a:solidFill>
                  <a:schemeClr val="accent2"/>
                </a:solidFill>
              </a:rPr>
              <a:t>Positive Considerations </a:t>
            </a:r>
            <a:endParaRPr lang="en-US" sz="3600" dirty="0"/>
          </a:p>
        </p:txBody>
      </p:sp>
      <p:sp>
        <p:nvSpPr>
          <p:cNvPr id="3" name="Content Placeholder 2"/>
          <p:cNvSpPr>
            <a:spLocks noGrp="1"/>
          </p:cNvSpPr>
          <p:nvPr>
            <p:ph idx="1"/>
          </p:nvPr>
        </p:nvSpPr>
        <p:spPr/>
        <p:txBody>
          <a:bodyPr/>
          <a:lstStyle/>
          <a:p>
            <a:pPr>
              <a:buFont typeface="Arial"/>
              <a:buChar char="•"/>
            </a:pPr>
            <a:r>
              <a:rPr lang="en-US" dirty="0" smtClean="0"/>
              <a:t>If part or all of the music room were repurposed in combination with a build (and the repurposing of another room), boundary changes may not be required.</a:t>
            </a:r>
          </a:p>
          <a:p>
            <a:pPr>
              <a:buFont typeface="Arial"/>
              <a:buChar char="•"/>
            </a:pPr>
            <a:r>
              <a:rPr lang="en-US" dirty="0" smtClean="0"/>
              <a:t>If part or all of the music room were repurposed in combination with a build (and the repurposing of 006), Room #1 and Room #2 may not require repurposing.</a:t>
            </a:r>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36</a:t>
            </a:fld>
            <a:endParaRPr lang="en-C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sz="3600" dirty="0" smtClean="0">
                <a:solidFill>
                  <a:schemeClr val="accent2"/>
                </a:solidFill>
              </a:rPr>
              <a:t>Repurposing Music Room(2 classrooms):</a:t>
            </a:r>
            <a:br>
              <a:rPr lang="en-CA" sz="3600" dirty="0" smtClean="0">
                <a:solidFill>
                  <a:schemeClr val="accent2"/>
                </a:solidFill>
              </a:rPr>
            </a:br>
            <a:r>
              <a:rPr lang="en-CA" sz="3600" dirty="0" smtClean="0">
                <a:solidFill>
                  <a:schemeClr val="accent2"/>
                </a:solidFill>
              </a:rPr>
              <a:t>Negative Considerations –</a:t>
            </a:r>
            <a:endParaRPr lang="en-US" sz="3600" dirty="0"/>
          </a:p>
        </p:txBody>
      </p:sp>
      <p:sp>
        <p:nvSpPr>
          <p:cNvPr id="3" name="Content Placeholder 2"/>
          <p:cNvSpPr>
            <a:spLocks noGrp="1"/>
          </p:cNvSpPr>
          <p:nvPr>
            <p:ph idx="1"/>
          </p:nvPr>
        </p:nvSpPr>
        <p:spPr>
          <a:xfrm>
            <a:off x="457200" y="1524000"/>
            <a:ext cx="8229600" cy="4525963"/>
          </a:xfrm>
        </p:spPr>
        <p:txBody>
          <a:bodyPr/>
          <a:lstStyle/>
          <a:p>
            <a:pPr eaLnBrk="1" fontAlgn="auto" hangingPunct="1">
              <a:spcAft>
                <a:spcPts val="0"/>
              </a:spcAft>
              <a:buFont typeface="Arial"/>
              <a:buChar char="•"/>
              <a:defRPr/>
            </a:pPr>
            <a:r>
              <a:rPr lang="en-US" sz="2400" dirty="0" smtClean="0"/>
              <a:t>Music program would be taught a la carte, program would NOT exist as it does today, curriculum would </a:t>
            </a:r>
            <a:r>
              <a:rPr lang="en-US" sz="2400" dirty="0"/>
              <a:t>be </a:t>
            </a:r>
            <a:r>
              <a:rPr lang="en-US" sz="2400" dirty="0" smtClean="0"/>
              <a:t>compromised</a:t>
            </a:r>
          </a:p>
          <a:p>
            <a:pPr eaLnBrk="1" fontAlgn="auto" hangingPunct="1">
              <a:spcAft>
                <a:spcPts val="0"/>
              </a:spcAft>
              <a:buFont typeface="Arial"/>
              <a:buChar char="•"/>
              <a:defRPr/>
            </a:pPr>
            <a:r>
              <a:rPr lang="en-US" sz="2400" dirty="0" smtClean="0"/>
              <a:t>Orff instruments would not be able to be used (value $15K). </a:t>
            </a:r>
          </a:p>
          <a:p>
            <a:pPr eaLnBrk="1" fontAlgn="auto" hangingPunct="1">
              <a:spcAft>
                <a:spcPts val="0"/>
              </a:spcAft>
              <a:buFont typeface="Arial"/>
              <a:buChar char="•"/>
              <a:defRPr/>
            </a:pPr>
            <a:r>
              <a:rPr lang="en-US" sz="2400" dirty="0" smtClean="0"/>
              <a:t>Using instruments is fundamental concept for Gr 1-6 in Ontario Curriculum for arts</a:t>
            </a:r>
          </a:p>
          <a:p>
            <a:pPr eaLnBrk="1" fontAlgn="auto" hangingPunct="1">
              <a:spcAft>
                <a:spcPts val="0"/>
              </a:spcAft>
              <a:buFont typeface="Arial"/>
              <a:buChar char="•"/>
              <a:defRPr/>
            </a:pPr>
            <a:r>
              <a:rPr lang="en-US" sz="2400" dirty="0" smtClean="0"/>
              <a:t>Program would be pencil/paper theory; not applying concepts using instruments</a:t>
            </a:r>
          </a:p>
          <a:p>
            <a:pPr eaLnBrk="1" fontAlgn="auto" hangingPunct="1">
              <a:spcAft>
                <a:spcPts val="0"/>
              </a:spcAft>
              <a:buFont typeface="Arial"/>
              <a:buChar char="•"/>
              <a:defRPr/>
            </a:pPr>
            <a:r>
              <a:rPr lang="en-US" sz="2400" dirty="0"/>
              <a:t>Teachers would loose their class for prep if program delivered a la carte (this is already a problem</a:t>
            </a:r>
            <a:r>
              <a:rPr lang="en-US" sz="2400" dirty="0" smtClean="0"/>
              <a:t>)</a:t>
            </a:r>
          </a:p>
          <a:p>
            <a:pPr eaLnBrk="1" fontAlgn="auto" hangingPunct="1">
              <a:spcAft>
                <a:spcPts val="0"/>
              </a:spcAft>
              <a:buFont typeface="Arial"/>
              <a:buChar char="•"/>
              <a:defRPr/>
            </a:pPr>
            <a:r>
              <a:rPr lang="en-US" sz="2400" dirty="0"/>
              <a:t>Implications for programming other than music </a:t>
            </a:r>
            <a:r>
              <a:rPr lang="en-US" sz="2400" dirty="0" smtClean="0"/>
              <a:t>(i.e.. </a:t>
            </a:r>
            <a:r>
              <a:rPr lang="en-US" sz="2400" dirty="0"/>
              <a:t>dance and drama, choir, folk dancing)</a:t>
            </a:r>
            <a:endParaRPr lang="en-US" sz="2400" dirty="0" smtClean="0"/>
          </a:p>
          <a:p>
            <a:pPr marL="457200" lvl="1" indent="0" eaLnBrk="1" fontAlgn="auto" hangingPunct="1">
              <a:spcAft>
                <a:spcPts val="0"/>
              </a:spcAft>
              <a:buNone/>
              <a:defRPr/>
            </a:pPr>
            <a:endParaRPr lang="en-US" sz="2400" dirty="0" smtClean="0"/>
          </a:p>
          <a:p>
            <a:pPr lvl="1" eaLnBrk="1" fontAlgn="auto" hangingPunct="1">
              <a:spcAft>
                <a:spcPts val="0"/>
              </a:spcAft>
              <a:buFont typeface="Arial"/>
              <a:buChar char="•"/>
              <a:defRPr/>
            </a:pPr>
            <a:endParaRPr lang="en-US" sz="2400" dirty="0" smtClean="0"/>
          </a:p>
          <a:p>
            <a:pPr marL="457200" lvl="1" indent="0" eaLnBrk="1" fontAlgn="auto" hangingPunct="1">
              <a:spcAft>
                <a:spcPts val="0"/>
              </a:spcAft>
              <a:buNone/>
              <a:defRPr/>
            </a:pPr>
            <a:r>
              <a:rPr lang="en-US" dirty="0" smtClean="0"/>
              <a:t>				</a:t>
            </a:r>
          </a:p>
          <a:p>
            <a:pPr lvl="8">
              <a:buNone/>
              <a:defRPr/>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37</a:t>
            </a:fld>
            <a:endParaRPr lang="en-C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sz="3600" dirty="0" smtClean="0">
                <a:solidFill>
                  <a:schemeClr val="accent2"/>
                </a:solidFill>
              </a:rPr>
              <a:t>Repurposing Music Room (1/2 music):</a:t>
            </a:r>
            <a:br>
              <a:rPr lang="en-CA" sz="3600" dirty="0" smtClean="0">
                <a:solidFill>
                  <a:schemeClr val="accent2"/>
                </a:solidFill>
              </a:rPr>
            </a:br>
            <a:r>
              <a:rPr lang="en-CA" sz="3600" dirty="0" smtClean="0">
                <a:solidFill>
                  <a:schemeClr val="accent2"/>
                </a:solidFill>
              </a:rPr>
              <a:t>Negative Considerations </a:t>
            </a:r>
            <a:endParaRPr lang="en-US" sz="3600" dirty="0"/>
          </a:p>
        </p:txBody>
      </p:sp>
      <p:sp>
        <p:nvSpPr>
          <p:cNvPr id="3" name="Content Placeholder 2"/>
          <p:cNvSpPr>
            <a:spLocks noGrp="1"/>
          </p:cNvSpPr>
          <p:nvPr>
            <p:ph idx="1"/>
          </p:nvPr>
        </p:nvSpPr>
        <p:spPr/>
        <p:txBody>
          <a:bodyPr/>
          <a:lstStyle/>
          <a:p>
            <a:r>
              <a:rPr lang="en-US" sz="2000" dirty="0" smtClean="0"/>
              <a:t>No space for activities for larger groups (peer helpers, grade 6 grad prep, performance rehearsals)</a:t>
            </a:r>
          </a:p>
          <a:p>
            <a:r>
              <a:rPr lang="en-US" sz="2000" dirty="0" smtClean="0"/>
              <a:t>An additional classroom in that space has implications for over-crowded hallways </a:t>
            </a:r>
          </a:p>
          <a:p>
            <a:r>
              <a:rPr lang="en-US" sz="2000" dirty="0" smtClean="0"/>
              <a:t>Implications for programming other than music (i.e. No room to run dance and drama if instruments set-up in smaller space)</a:t>
            </a:r>
            <a:endParaRPr lang="en-US" sz="2000" dirty="0"/>
          </a:p>
          <a:p>
            <a:pPr eaLnBrk="1" fontAlgn="auto" hangingPunct="1">
              <a:spcAft>
                <a:spcPts val="0"/>
              </a:spcAft>
              <a:buFont typeface="Arial"/>
              <a:buChar char="•"/>
              <a:defRPr/>
            </a:pPr>
            <a:r>
              <a:rPr lang="en-US" sz="2000" dirty="0"/>
              <a:t>Value of music program to education</a:t>
            </a:r>
          </a:p>
          <a:p>
            <a:pPr lvl="1" eaLnBrk="1" fontAlgn="auto" hangingPunct="1">
              <a:spcAft>
                <a:spcPts val="0"/>
              </a:spcAft>
              <a:buFont typeface="Arial"/>
              <a:buChar char="•"/>
              <a:defRPr/>
            </a:pPr>
            <a:r>
              <a:rPr lang="en-US" sz="2000" dirty="0"/>
              <a:t>Encourages innovative thinking, spontaneity, intuition, divergent thinking, critical thinking and improvisation (Ontario Curriculum, 2009)</a:t>
            </a:r>
          </a:p>
          <a:p>
            <a:pPr lvl="1" eaLnBrk="1" fontAlgn="auto" hangingPunct="1">
              <a:spcAft>
                <a:spcPts val="0"/>
              </a:spcAft>
              <a:buFont typeface="Arial"/>
              <a:buChar char="•"/>
              <a:defRPr/>
            </a:pPr>
            <a:r>
              <a:rPr lang="en-US" sz="2000" dirty="0"/>
              <a:t>Music contributes to the development of listening and cognitive skills and affects auditory verbal memory.	</a:t>
            </a:r>
          </a:p>
          <a:p>
            <a:pPr lvl="1" eaLnBrk="1" fontAlgn="auto" hangingPunct="1">
              <a:spcAft>
                <a:spcPts val="0"/>
              </a:spcAft>
              <a:buFont typeface="Arial"/>
              <a:buChar char="•"/>
              <a:defRPr/>
            </a:pPr>
            <a:r>
              <a:rPr lang="en-US" sz="2000" dirty="0"/>
              <a:t>High correlation between math test scores and music education</a:t>
            </a:r>
          </a:p>
          <a:p>
            <a:pPr marL="0" indent="0">
              <a:buNone/>
            </a:pPr>
            <a:endParaRPr lang="en-US" sz="2800" dirty="0" smtClean="0"/>
          </a:p>
          <a:p>
            <a:pPr>
              <a:buNone/>
            </a:pPr>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38</a:t>
            </a:fld>
            <a:endParaRPr lang="en-C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sz="3600" dirty="0" smtClean="0">
                <a:solidFill>
                  <a:schemeClr val="accent2"/>
                </a:solidFill>
              </a:rPr>
              <a:t>Repurposing 006:</a:t>
            </a:r>
            <a:br>
              <a:rPr lang="en-CA" sz="3600" dirty="0" smtClean="0">
                <a:solidFill>
                  <a:schemeClr val="accent2"/>
                </a:solidFill>
              </a:rPr>
            </a:br>
            <a:r>
              <a:rPr lang="en-CA" sz="3600" dirty="0" smtClean="0">
                <a:solidFill>
                  <a:schemeClr val="accent2"/>
                </a:solidFill>
              </a:rPr>
              <a:t>Consideration </a:t>
            </a:r>
            <a:endParaRPr lang="en-US" sz="3600" dirty="0"/>
          </a:p>
        </p:txBody>
      </p:sp>
      <p:sp>
        <p:nvSpPr>
          <p:cNvPr id="3" name="Content Placeholder 2"/>
          <p:cNvSpPr>
            <a:spLocks noGrp="1"/>
          </p:cNvSpPr>
          <p:nvPr>
            <p:ph idx="1"/>
          </p:nvPr>
        </p:nvSpPr>
        <p:spPr/>
        <p:txBody>
          <a:bodyPr/>
          <a:lstStyle/>
          <a:p>
            <a:r>
              <a:rPr lang="en-US" sz="2800" dirty="0" smtClean="0"/>
              <a:t>As space is under lease to Daycare, would require agreement of Daycare to be used as Shared Space before 2015-2016.	</a:t>
            </a:r>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39</a:t>
            </a:fld>
            <a:endParaRPr lang="en-CA" dirty="0"/>
          </a:p>
        </p:txBody>
      </p:sp>
    </p:spTree>
    <p:extLst>
      <p:ext uri="{BB962C8B-B14F-4D97-AF65-F5344CB8AC3E}">
        <p14:creationId xmlns:p14="http://schemas.microsoft.com/office/powerpoint/2010/main" val="3266913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dirty="0" smtClean="0">
                <a:solidFill>
                  <a:schemeClr val="accent2"/>
                </a:solidFill>
              </a:rPr>
              <a:t>What do we need to accommodate this growth?</a:t>
            </a:r>
            <a:endParaRPr lang="en-US" dirty="0"/>
          </a:p>
        </p:txBody>
      </p:sp>
      <p:sp>
        <p:nvSpPr>
          <p:cNvPr id="3" name="Content Placeholder 2"/>
          <p:cNvSpPr>
            <a:spLocks noGrp="1"/>
          </p:cNvSpPr>
          <p:nvPr>
            <p:ph idx="1"/>
          </p:nvPr>
        </p:nvSpPr>
        <p:spPr/>
        <p:txBody>
          <a:bodyPr/>
          <a:lstStyle/>
          <a:p>
            <a:pPr>
              <a:buNone/>
            </a:pPr>
            <a:r>
              <a:rPr lang="en-US" dirty="0" smtClean="0"/>
              <a:t>	TDSB estimates we need:</a:t>
            </a:r>
          </a:p>
          <a:p>
            <a:pPr>
              <a:buNone/>
            </a:pPr>
            <a:endParaRPr lang="en-US" dirty="0" smtClean="0"/>
          </a:p>
          <a:p>
            <a:r>
              <a:rPr lang="en-US" dirty="0" smtClean="0"/>
              <a:t>2 regular size classrooms to accommodate forecasted growth </a:t>
            </a:r>
          </a:p>
          <a:p>
            <a:pPr algn="ctr">
              <a:buNone/>
            </a:pPr>
            <a:r>
              <a:rPr lang="en-US" dirty="0" smtClean="0"/>
              <a:t>	AND	</a:t>
            </a:r>
          </a:p>
          <a:p>
            <a:r>
              <a:rPr lang="en-US" dirty="0" smtClean="0"/>
              <a:t>2 FDK size classrooms (over 800 sq. ft) with bathrooms</a:t>
            </a:r>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a:t>
            </a:fld>
            <a:endParaRPr lang="en-C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sz="3600" dirty="0" smtClean="0">
                <a:solidFill>
                  <a:schemeClr val="accent2"/>
                </a:solidFill>
              </a:rPr>
              <a:t>Repurposing 006:</a:t>
            </a:r>
            <a:br>
              <a:rPr lang="en-CA" sz="3600" dirty="0" smtClean="0">
                <a:solidFill>
                  <a:schemeClr val="accent2"/>
                </a:solidFill>
              </a:rPr>
            </a:br>
            <a:r>
              <a:rPr lang="en-CA" sz="3600" dirty="0" smtClean="0">
                <a:solidFill>
                  <a:schemeClr val="accent2"/>
                </a:solidFill>
              </a:rPr>
              <a:t>Positive Considerations </a:t>
            </a:r>
            <a:endParaRPr lang="en-US" sz="3600" dirty="0"/>
          </a:p>
        </p:txBody>
      </p:sp>
      <p:sp>
        <p:nvSpPr>
          <p:cNvPr id="3" name="Content Placeholder 2"/>
          <p:cNvSpPr>
            <a:spLocks noGrp="1"/>
          </p:cNvSpPr>
          <p:nvPr>
            <p:ph idx="1"/>
          </p:nvPr>
        </p:nvSpPr>
        <p:spPr/>
        <p:txBody>
          <a:bodyPr/>
          <a:lstStyle/>
          <a:p>
            <a:r>
              <a:rPr lang="en-US" sz="2800" dirty="0" smtClean="0"/>
              <a:t>Not currently in use during the day.</a:t>
            </a:r>
          </a:p>
          <a:p>
            <a:r>
              <a:rPr lang="en-US" sz="2800" dirty="0" smtClean="0"/>
              <a:t>Size is </a:t>
            </a:r>
            <a:r>
              <a:rPr lang="en-US" sz="2800" dirty="0"/>
              <a:t>appropriate for a regular classroom.</a:t>
            </a:r>
          </a:p>
          <a:p>
            <a:r>
              <a:rPr lang="en-US" sz="2800" dirty="0" smtClean="0"/>
              <a:t>There is a need to use this room as a classroom based on the projected enrollment at Allenby in September 2013.</a:t>
            </a:r>
          </a:p>
          <a:p>
            <a:r>
              <a:rPr lang="en-US" sz="2800" dirty="0" smtClean="0"/>
              <a:t>Can still be shared space to facilitate before-after care programs.	</a:t>
            </a:r>
          </a:p>
          <a:p>
            <a:r>
              <a:rPr lang="en-US" sz="2800" dirty="0" smtClean="0"/>
              <a:t>If </a:t>
            </a:r>
            <a:r>
              <a:rPr lang="en-US" sz="2800" dirty="0"/>
              <a:t>this room were repurposed in combination with a build and one more repurposed room, boundary changes may not be required</a:t>
            </a:r>
            <a:r>
              <a:rPr lang="en-US" sz="2800" dirty="0" smtClean="0"/>
              <a:t>.	</a:t>
            </a:r>
          </a:p>
          <a:p>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40</a:t>
            </a:fld>
            <a:endParaRPr lang="en-CA"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CA" sz="3600" dirty="0" smtClean="0">
                <a:solidFill>
                  <a:schemeClr val="accent2"/>
                </a:solidFill>
              </a:rPr>
              <a:t>Repurposing Room #1 or #2: </a:t>
            </a:r>
            <a:br>
              <a:rPr lang="en-CA" sz="3600" dirty="0" smtClean="0">
                <a:solidFill>
                  <a:schemeClr val="accent2"/>
                </a:solidFill>
              </a:rPr>
            </a:br>
            <a:r>
              <a:rPr lang="en-CA" sz="3600" dirty="0" smtClean="0">
                <a:solidFill>
                  <a:schemeClr val="accent2"/>
                </a:solidFill>
              </a:rPr>
              <a:t>Considerations</a:t>
            </a:r>
            <a:endParaRPr lang="en-US" sz="3600" dirty="0"/>
          </a:p>
        </p:txBody>
      </p:sp>
      <p:sp>
        <p:nvSpPr>
          <p:cNvPr id="3" name="Content Placeholder 2"/>
          <p:cNvSpPr>
            <a:spLocks noGrp="1"/>
          </p:cNvSpPr>
          <p:nvPr>
            <p:ph idx="1"/>
          </p:nvPr>
        </p:nvSpPr>
        <p:spPr/>
        <p:txBody>
          <a:bodyPr/>
          <a:lstStyle/>
          <a:p>
            <a:r>
              <a:rPr lang="en-US" dirty="0" smtClean="0"/>
              <a:t>Daycare is currently working on a business plan for when FDK arrives.  Specifically, the TDSB has asked Daycare to come up with two models: </a:t>
            </a:r>
          </a:p>
          <a:p>
            <a:pPr lvl="1">
              <a:buNone/>
            </a:pPr>
            <a:r>
              <a:rPr lang="en-US" dirty="0" smtClean="0"/>
              <a:t>1.  For the operation of a daycare using 1 room during the day; and</a:t>
            </a:r>
          </a:p>
          <a:p>
            <a:pPr lvl="1">
              <a:buNone/>
            </a:pPr>
            <a:r>
              <a:rPr lang="en-US" dirty="0" smtClean="0"/>
              <a:t>2. For the operation of a daycare using 2 rooms during the day.</a:t>
            </a:r>
          </a:p>
          <a:p>
            <a:pPr lvl="1">
              <a:buNone/>
            </a:pPr>
            <a:r>
              <a:rPr lang="en-US" dirty="0" smtClean="0"/>
              <a:t>In addition, the plan will look at before and after care options </a:t>
            </a:r>
          </a:p>
          <a:p>
            <a:pPr lvl="1">
              <a:buNone/>
            </a:pP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41</a:t>
            </a:fld>
            <a:endParaRPr lang="en-CA"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382000" cy="1143000"/>
          </a:xfrm>
          <a:ln>
            <a:solidFill>
              <a:schemeClr val="accent1"/>
            </a:solidFill>
          </a:ln>
        </p:spPr>
        <p:txBody>
          <a:bodyPr/>
          <a:lstStyle/>
          <a:p>
            <a:r>
              <a:rPr lang="en-CA" sz="3600" dirty="0">
                <a:solidFill>
                  <a:schemeClr val="accent2"/>
                </a:solidFill>
              </a:rPr>
              <a:t>Repurposing Room #1 or #2: </a:t>
            </a:r>
            <a:br>
              <a:rPr lang="en-CA" sz="3600" dirty="0">
                <a:solidFill>
                  <a:schemeClr val="accent2"/>
                </a:solidFill>
              </a:rPr>
            </a:br>
            <a:r>
              <a:rPr lang="en-CA" sz="3600" dirty="0" smtClean="0">
                <a:solidFill>
                  <a:schemeClr val="accent2"/>
                </a:solidFill>
              </a:rPr>
              <a:t>Positive Considerations</a:t>
            </a:r>
            <a:endParaRPr lang="en-US" sz="3600" dirty="0"/>
          </a:p>
        </p:txBody>
      </p:sp>
      <p:sp>
        <p:nvSpPr>
          <p:cNvPr id="3" name="Content Placeholder 2"/>
          <p:cNvSpPr>
            <a:spLocks noGrp="1"/>
          </p:cNvSpPr>
          <p:nvPr>
            <p:ph idx="1"/>
          </p:nvPr>
        </p:nvSpPr>
        <p:spPr/>
        <p:txBody>
          <a:bodyPr/>
          <a:lstStyle/>
          <a:p>
            <a:r>
              <a:rPr lang="en-US" sz="2400" dirty="0" smtClean="0"/>
              <a:t>Rooms #1 and #2 are “ready made” FDK rooms; both exceed the minimum size requirements for FDK classrooms and have bathrooms.</a:t>
            </a:r>
          </a:p>
          <a:p>
            <a:pPr marL="342900" lvl="1" indent="-342900">
              <a:buFont typeface="Arial" charset="0"/>
              <a:buChar char="•"/>
            </a:pPr>
            <a:r>
              <a:rPr lang="en-CA" sz="2400" dirty="0" smtClean="0"/>
              <a:t>Since there will no longer be ½ day kindergarten with FDK, there is no need for Kindergarten child care </a:t>
            </a:r>
            <a:r>
              <a:rPr lang="en-CA" sz="2400" u="sng" dirty="0" smtClean="0"/>
              <a:t>during school hours.</a:t>
            </a:r>
          </a:p>
          <a:p>
            <a:pPr marL="342900" lvl="1" indent="-342900">
              <a:buFont typeface="Arial" charset="0"/>
              <a:buChar char="•"/>
            </a:pPr>
            <a:r>
              <a:rPr lang="en-US" sz="2400" dirty="0" smtClean="0"/>
              <a:t>Can still be shared space for before-after care programs. </a:t>
            </a:r>
          </a:p>
          <a:p>
            <a:pPr>
              <a:buFont typeface="Arial"/>
              <a:buChar char="•"/>
            </a:pPr>
            <a:r>
              <a:rPr lang="en-US" sz="2400" dirty="0" smtClean="0"/>
              <a:t>If one or both of these rooms were repurposed in combination with a build, boundary changes may not be required.</a:t>
            </a:r>
          </a:p>
          <a:p>
            <a:pPr>
              <a:buFont typeface="Arial"/>
              <a:buChar char="•"/>
            </a:pPr>
            <a:r>
              <a:rPr lang="en-US" sz="2400" dirty="0" smtClean="0"/>
              <a:t>If one or both of these rooms were repurposed in combination with a build, and 006, the music room may not require repurposing. </a:t>
            </a:r>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42</a:t>
            </a:fld>
            <a:endParaRPr lang="en-CA"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fontScale="90000"/>
          </a:bodyPr>
          <a:lstStyle/>
          <a:p>
            <a:r>
              <a:rPr lang="en-CA" sz="3600" dirty="0">
                <a:solidFill>
                  <a:schemeClr val="accent2"/>
                </a:solidFill>
              </a:rPr>
              <a:t>Repurposing Room #1 or #2: </a:t>
            </a:r>
            <a:br>
              <a:rPr lang="en-CA" sz="3600" dirty="0">
                <a:solidFill>
                  <a:schemeClr val="accent2"/>
                </a:solidFill>
              </a:rPr>
            </a:br>
            <a:r>
              <a:rPr lang="en-CA" sz="3600" dirty="0" smtClean="0">
                <a:solidFill>
                  <a:schemeClr val="accent2"/>
                </a:solidFill>
              </a:rPr>
              <a:t>Negative Considerations</a:t>
            </a:r>
            <a:endParaRPr lang="en-US" sz="3600" dirty="0"/>
          </a:p>
        </p:txBody>
      </p:sp>
      <p:sp>
        <p:nvSpPr>
          <p:cNvPr id="3" name="Content Placeholder 2"/>
          <p:cNvSpPr>
            <a:spLocks noGrp="1"/>
          </p:cNvSpPr>
          <p:nvPr>
            <p:ph idx="1"/>
          </p:nvPr>
        </p:nvSpPr>
        <p:spPr/>
        <p:txBody>
          <a:bodyPr>
            <a:normAutofit fontScale="77500" lnSpcReduction="20000"/>
          </a:bodyPr>
          <a:lstStyle/>
          <a:p>
            <a:pPr>
              <a:buFont typeface="Arial" pitchFamily="34" charset="0"/>
              <a:buChar char="•"/>
            </a:pPr>
            <a:r>
              <a:rPr lang="en-US" sz="2800" dirty="0" smtClean="0"/>
              <a:t>If daycare requires both rooms during the day and will not be able to continue if Room #1 or #2 are repurposed:</a:t>
            </a:r>
          </a:p>
          <a:p>
            <a:pPr lvl="1">
              <a:buFont typeface="Arial"/>
              <a:buChar char="•"/>
            </a:pPr>
            <a:r>
              <a:rPr lang="en-CA" dirty="0" smtClean="0"/>
              <a:t>There will be a loss of the daycare staff with implications to the program and the 73 families using daycare’s services</a:t>
            </a:r>
          </a:p>
          <a:p>
            <a:pPr lvl="1">
              <a:buFont typeface="Arial"/>
              <a:buChar char="•"/>
            </a:pPr>
            <a:r>
              <a:rPr lang="en-US" dirty="0" smtClean="0"/>
              <a:t>Loss of current staff that supervises children both at recess and at lunch time</a:t>
            </a:r>
          </a:p>
          <a:p>
            <a:pPr lvl="1">
              <a:buFont typeface="Arial"/>
              <a:buChar char="•"/>
            </a:pPr>
            <a:r>
              <a:rPr lang="en-CA" dirty="0" smtClean="0"/>
              <a:t>Allenby could continue to be without a childcare program for pre-school children</a:t>
            </a:r>
          </a:p>
          <a:p>
            <a:pPr lvl="1">
              <a:buFont typeface="Arial"/>
              <a:buChar char="•"/>
            </a:pPr>
            <a:r>
              <a:rPr lang="en-US" dirty="0" smtClean="0"/>
              <a:t>Likely loss of summer program for community</a:t>
            </a:r>
            <a:endParaRPr lang="en-CA" dirty="0" smtClean="0"/>
          </a:p>
          <a:p>
            <a:pPr lvl="1">
              <a:buFont typeface="Arial"/>
              <a:buChar char="•"/>
            </a:pPr>
            <a:r>
              <a:rPr lang="en-CA" dirty="0" smtClean="0"/>
              <a:t>Loss of financial contribution from Daycare to Allenby Jr. Public School</a:t>
            </a:r>
          </a:p>
          <a:p>
            <a:pPr lvl="1">
              <a:buFont typeface="Arial"/>
              <a:buChar char="•"/>
            </a:pPr>
            <a:r>
              <a:rPr lang="en-CA" dirty="0" smtClean="0"/>
              <a:t>Loss of “other contributions” from Daycare to Allenby Public School  </a:t>
            </a:r>
          </a:p>
          <a:p>
            <a:endParaRPr lang="en-US" sz="2000" dirty="0" smtClean="0"/>
          </a:p>
          <a:p>
            <a:pPr lvl="1">
              <a:buNone/>
            </a:pPr>
            <a:r>
              <a:rPr lang="en-CA" sz="2000" dirty="0" smtClean="0"/>
              <a:t>  </a:t>
            </a:r>
          </a:p>
          <a:p>
            <a:pPr lvl="1">
              <a:buFont typeface="Arial"/>
              <a:buChar char="•"/>
            </a:pPr>
            <a:endParaRPr lang="en-CA" sz="2400" dirty="0" smtClean="0"/>
          </a:p>
          <a:p>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43</a:t>
            </a:fld>
            <a:endParaRPr lang="en-CA"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RECAP:</a:t>
            </a:r>
            <a:br>
              <a:rPr lang="en-CA" dirty="0" smtClean="0">
                <a:solidFill>
                  <a:schemeClr val="accent2"/>
                </a:solidFill>
              </a:rPr>
            </a:br>
            <a:r>
              <a:rPr lang="en-CA" dirty="0" smtClean="0">
                <a:solidFill>
                  <a:schemeClr val="accent2"/>
                </a:solidFill>
              </a:rPr>
              <a:t>Implications of Each Option</a:t>
            </a:r>
            <a:endParaRPr lang="en-CA" dirty="0">
              <a:solidFill>
                <a:schemeClr val="accent2"/>
              </a:solidFill>
            </a:endParaRPr>
          </a:p>
        </p:txBody>
      </p:sp>
      <p:sp>
        <p:nvSpPr>
          <p:cNvPr id="4" name="Content Placeholder 3"/>
          <p:cNvSpPr>
            <a:spLocks noGrp="1"/>
          </p:cNvSpPr>
          <p:nvPr>
            <p:ph idx="1"/>
          </p:nvPr>
        </p:nvSpPr>
        <p:spPr/>
        <p:txBody>
          <a:bodyPr rtlCol="0">
            <a:normAutofit fontScale="90000" lnSpcReduction="10000"/>
          </a:bodyPr>
          <a:lstStyle/>
          <a:p>
            <a:pPr eaLnBrk="1" fontAlgn="auto" hangingPunct="1">
              <a:spcAft>
                <a:spcPts val="0"/>
              </a:spcAft>
              <a:buFont typeface="Arial" pitchFamily="34" charset="0"/>
              <a:buChar char="•"/>
              <a:defRPr/>
            </a:pPr>
            <a:r>
              <a:rPr lang="en-CA" dirty="0" smtClean="0"/>
              <a:t>Boundaries – Decreased strain on Facilities but enormous impact on community</a:t>
            </a:r>
          </a:p>
          <a:p>
            <a:pPr eaLnBrk="1" fontAlgn="auto" hangingPunct="1">
              <a:spcAft>
                <a:spcPts val="0"/>
              </a:spcAft>
              <a:buFont typeface="Arial" pitchFamily="34" charset="0"/>
              <a:buChar char="•"/>
              <a:defRPr/>
            </a:pPr>
            <a:r>
              <a:rPr lang="en-CA" dirty="0" smtClean="0"/>
              <a:t>Build – Provides 2 rooms without boundary changes but strain on Facilities and PU/DO</a:t>
            </a:r>
          </a:p>
          <a:p>
            <a:pPr eaLnBrk="1" fontAlgn="auto" hangingPunct="1">
              <a:spcAft>
                <a:spcPts val="0"/>
              </a:spcAft>
              <a:buFont typeface="Arial" pitchFamily="34" charset="0"/>
              <a:buChar char="•"/>
              <a:defRPr/>
            </a:pPr>
            <a:r>
              <a:rPr lang="en-CA" dirty="0" smtClean="0"/>
              <a:t>Re-purposing Space – Helps us to find space but not all of the space needed and has increased strain on facilities now and in the future with no wiggle room for future growth. May impact curriculum (music) and Daycare programs as they are run today.</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44</a:t>
            </a:fld>
            <a:endParaRPr lang="en-CA"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r>
            <a:br>
              <a:rPr lang="en-CA" dirty="0" smtClean="0"/>
            </a:br>
            <a:endParaRPr lang="en-CA" dirty="0"/>
          </a:p>
        </p:txBody>
      </p:sp>
      <p:sp>
        <p:nvSpPr>
          <p:cNvPr id="3" name="Content Placeholder 2"/>
          <p:cNvSpPr>
            <a:spLocks noGrp="1"/>
          </p:cNvSpPr>
          <p:nvPr>
            <p:ph idx="1"/>
          </p:nvPr>
        </p:nvSpPr>
        <p:spPr/>
        <p:txBody>
          <a:bodyPr/>
          <a:lstStyle/>
          <a:p>
            <a:pPr>
              <a:buNone/>
            </a:pPr>
            <a:r>
              <a:rPr lang="en-CA" dirty="0" smtClean="0"/>
              <a:t>                          </a:t>
            </a:r>
            <a:r>
              <a:rPr lang="en-CA" sz="6000" dirty="0" smtClean="0"/>
              <a:t>Questions</a:t>
            </a:r>
          </a:p>
          <a:p>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45</a:t>
            </a:fld>
            <a:endParaRPr lang="en-CA"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ln>
            <a:solidFill>
              <a:schemeClr val="tx2"/>
            </a:solidFill>
          </a:ln>
        </p:spPr>
        <p:txBody>
          <a:bodyPr/>
          <a:lstStyle/>
          <a:p>
            <a:pPr eaLnBrk="1" hangingPunct="1"/>
            <a:r>
              <a:rPr lang="en-CA" sz="3600" dirty="0">
                <a:solidFill>
                  <a:srgbClr val="C00000"/>
                </a:solidFill>
              </a:rPr>
              <a:t>Basic Decision  to Obtain 4</a:t>
            </a:r>
            <a:r>
              <a:rPr lang="en-CA" sz="3600" dirty="0" smtClean="0">
                <a:solidFill>
                  <a:srgbClr val="C00000"/>
                </a:solidFill>
              </a:rPr>
              <a:t> </a:t>
            </a:r>
            <a:r>
              <a:rPr lang="en-CA" sz="3600" dirty="0">
                <a:solidFill>
                  <a:srgbClr val="C00000"/>
                </a:solidFill>
              </a:rPr>
              <a:t>Classrooms for </a:t>
            </a:r>
            <a:r>
              <a:rPr lang="en-CA" sz="3600" dirty="0" smtClean="0">
                <a:solidFill>
                  <a:srgbClr val="C00000"/>
                </a:solidFill>
              </a:rPr>
              <a:t>FDK &amp; Increased Enrolment </a:t>
            </a:r>
          </a:p>
        </p:txBody>
      </p:sp>
      <p:sp>
        <p:nvSpPr>
          <p:cNvPr id="37890" name="Content Placeholder 2"/>
          <p:cNvSpPr>
            <a:spLocks noGrp="1"/>
          </p:cNvSpPr>
          <p:nvPr>
            <p:ph idx="1"/>
          </p:nvPr>
        </p:nvSpPr>
        <p:spPr/>
        <p:txBody>
          <a:bodyPr/>
          <a:lstStyle/>
          <a:p>
            <a:pPr marL="0" lvl="1" indent="0" eaLnBrk="1" hangingPunct="1">
              <a:lnSpc>
                <a:spcPct val="80000"/>
              </a:lnSpc>
              <a:buFont typeface="Arial" charset="0"/>
              <a:buNone/>
            </a:pPr>
            <a:endParaRPr lang="en-CA" sz="2400" dirty="0" smtClean="0"/>
          </a:p>
          <a:p>
            <a:pPr marL="0" lvl="1" indent="0" eaLnBrk="1" hangingPunct="1">
              <a:lnSpc>
                <a:spcPct val="80000"/>
              </a:lnSpc>
              <a:buFont typeface="Arial" charset="0"/>
              <a:buNone/>
            </a:pPr>
            <a:endParaRPr lang="en-CA" sz="2400" dirty="0" smtClean="0"/>
          </a:p>
          <a:p>
            <a:pPr marL="0" lvl="1" indent="0" eaLnBrk="1" hangingPunct="1">
              <a:lnSpc>
                <a:spcPct val="80000"/>
              </a:lnSpc>
              <a:buFont typeface="Arial" charset="0"/>
              <a:buNone/>
            </a:pPr>
            <a:endParaRPr lang="en-CA" sz="2400" dirty="0" smtClean="0"/>
          </a:p>
          <a:p>
            <a:pPr marL="0" lvl="1" indent="0" eaLnBrk="1" hangingPunct="1">
              <a:lnSpc>
                <a:spcPct val="80000"/>
              </a:lnSpc>
              <a:buFont typeface="Arial" charset="0"/>
              <a:buNone/>
            </a:pPr>
            <a:endParaRPr lang="en-CA" sz="2400" dirty="0" smtClean="0"/>
          </a:p>
        </p:txBody>
      </p:sp>
      <p:graphicFrame>
        <p:nvGraphicFramePr>
          <p:cNvPr id="4" name="Content Placeholder 3"/>
          <p:cNvGraphicFramePr>
            <a:graphicFrameLocks/>
          </p:cNvGraphicFramePr>
          <p:nvPr>
            <p:extLst>
              <p:ext uri="{D42A27DB-BD31-4B8C-83A1-F6EECF244321}">
                <p14:modId xmlns:p14="http://schemas.microsoft.com/office/powerpoint/2010/main" val="1950831346"/>
              </p:ext>
            </p:extLst>
          </p:nvPr>
        </p:nvGraphicFramePr>
        <p:xfrm>
          <a:off x="609600" y="17526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46</a:t>
            </a:fld>
            <a:endParaRPr lang="en-CA" dirty="0"/>
          </a:p>
        </p:txBody>
      </p:sp>
    </p:spTree>
    <p:extLst>
      <p:ext uri="{BB962C8B-B14F-4D97-AF65-F5344CB8AC3E}">
        <p14:creationId xmlns:p14="http://schemas.microsoft.com/office/powerpoint/2010/main" val="340230774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Re-purposing  Space to find 4 Classrooms  (No Build/No Boundary Changes)</a:t>
            </a:r>
            <a:endParaRPr lang="en-CA"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47</a:t>
            </a:fld>
            <a:endParaRPr lang="en-CA"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3200" dirty="0" smtClean="0"/>
              <a:t>Option 1 of 2</a:t>
            </a:r>
            <a:r>
              <a:rPr lang="en-CA" sz="3200" smtClean="0"/>
              <a:t>: </a:t>
            </a:r>
            <a:br>
              <a:rPr lang="en-CA" sz="3200" smtClean="0"/>
            </a:br>
            <a:r>
              <a:rPr lang="en-CA" sz="3200" smtClean="0"/>
              <a:t>Re-purposing </a:t>
            </a:r>
            <a:r>
              <a:rPr lang="en-CA" sz="3200" dirty="0" smtClean="0"/>
              <a:t>Space to Find </a:t>
            </a:r>
            <a:br>
              <a:rPr lang="en-CA" sz="3200" dirty="0" smtClean="0"/>
            </a:br>
            <a:r>
              <a:rPr lang="en-CA" sz="3200" dirty="0" smtClean="0"/>
              <a:t>2 Classrooms for Increased Enrolment</a:t>
            </a:r>
            <a:endParaRPr lang="en-CA"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80147720"/>
              </p:ext>
            </p:extLst>
          </p:nvPr>
        </p:nvGraphicFramePr>
        <p:xfrm>
          <a:off x="457200" y="1600201"/>
          <a:ext cx="8229600" cy="3886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48</a:t>
            </a:fld>
            <a:endParaRPr lang="en-CA"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t>
            </a:r>
            <a:r>
              <a:rPr lang="en-CA" sz="3600" dirty="0" smtClean="0"/>
              <a:t>Option 2 of 2: </a:t>
            </a:r>
            <a:br>
              <a:rPr lang="en-CA" sz="3600" dirty="0" smtClean="0"/>
            </a:br>
            <a:r>
              <a:rPr lang="en-CA" sz="3600" dirty="0" smtClean="0"/>
              <a:t>Re-purposing Space to find </a:t>
            </a:r>
            <a:br>
              <a:rPr lang="en-CA" sz="3600" dirty="0" smtClean="0"/>
            </a:br>
            <a:r>
              <a:rPr lang="en-CA" sz="3600" dirty="0" smtClean="0"/>
              <a:t>2 Classrooms for Increased Enrolment</a:t>
            </a:r>
            <a:endParaRPr lang="en-CA" sz="36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49</a:t>
            </a:fld>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Purpose of Tonight’s Meeting</a:t>
            </a:r>
            <a:endParaRPr lang="en-CA" dirty="0">
              <a:solidFill>
                <a:schemeClr val="accent2"/>
              </a:solidFill>
            </a:endParaRPr>
          </a:p>
        </p:txBody>
      </p:sp>
      <p:sp>
        <p:nvSpPr>
          <p:cNvPr id="16386" name="Content Placeholder 3"/>
          <p:cNvSpPr>
            <a:spLocks noGrp="1"/>
          </p:cNvSpPr>
          <p:nvPr>
            <p:ph idx="1"/>
          </p:nvPr>
        </p:nvSpPr>
        <p:spPr/>
        <p:txBody>
          <a:bodyPr/>
          <a:lstStyle/>
          <a:p>
            <a:pPr eaLnBrk="1" hangingPunct="1"/>
            <a:r>
              <a:rPr lang="en-US" sz="3100" dirty="0" smtClean="0"/>
              <a:t>To develop preferred potential workable solutions for the Allenby PART Representatives to present at the April 2nd PART meeting:</a:t>
            </a:r>
            <a:endParaRPr lang="en-CA" sz="3100" dirty="0" smtClean="0"/>
          </a:p>
          <a:p>
            <a:pPr lvl="1" eaLnBrk="1" hangingPunct="1"/>
            <a:r>
              <a:rPr lang="en-CA" sz="2700" dirty="0" smtClean="0"/>
              <a:t>Review all possible scenarios to accommodate FDK</a:t>
            </a:r>
            <a:r>
              <a:rPr lang="en-US" altLang="en-US" sz="2700" dirty="0" smtClean="0"/>
              <a:t> and forecasted Allenby student growth.</a:t>
            </a:r>
            <a:r>
              <a:rPr lang="en-CA" altLang="en-US" sz="2700" dirty="0" smtClean="0"/>
              <a:t> </a:t>
            </a:r>
            <a:endParaRPr lang="en-CA" sz="2700" dirty="0" smtClean="0"/>
          </a:p>
          <a:p>
            <a:pPr lvl="1" eaLnBrk="1" hangingPunct="1"/>
            <a:r>
              <a:rPr lang="en-CA" sz="2700" dirty="0" smtClean="0"/>
              <a:t>“Vote” on preferred options once all scenarios have been reviewed.</a:t>
            </a:r>
            <a:endParaRPr lang="en-US" sz="2700" dirty="0" smtClean="0"/>
          </a:p>
          <a:p>
            <a:pPr eaLnBrk="1" hangingPunct="1"/>
            <a:endParaRPr lang="en-US" sz="31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a:t>
            </a:fld>
            <a:endParaRPr lang="en-CA"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END</a:t>
            </a:r>
            <a:endParaRPr lang="en-CA" dirty="0"/>
          </a:p>
        </p:txBody>
      </p:sp>
      <p:sp>
        <p:nvSpPr>
          <p:cNvPr id="3" name="Content Placeholder 2"/>
          <p:cNvSpPr>
            <a:spLocks noGrp="1"/>
          </p:cNvSpPr>
          <p:nvPr>
            <p:ph idx="1"/>
          </p:nvPr>
        </p:nvSpPr>
        <p:spPr/>
        <p:txBody>
          <a:bodyPr/>
          <a:lstStyle/>
          <a:p>
            <a:pPr marL="0" indent="0">
              <a:buNone/>
            </a:pPr>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50</a:t>
            </a:fld>
            <a:endParaRPr lang="en-CA" dirty="0"/>
          </a:p>
        </p:txBody>
      </p:sp>
    </p:spTree>
    <p:extLst>
      <p:ext uri="{BB962C8B-B14F-4D97-AF65-F5344CB8AC3E}">
        <p14:creationId xmlns:p14="http://schemas.microsoft.com/office/powerpoint/2010/main" val="328067928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Back-up</a:t>
            </a:r>
            <a:endParaRPr lang="en-CA" dirty="0">
              <a:solidFill>
                <a:schemeClr val="accent2"/>
              </a:solidFill>
            </a:endParaRPr>
          </a:p>
        </p:txBody>
      </p:sp>
      <p:sp>
        <p:nvSpPr>
          <p:cNvPr id="4" name="Content Placeholder 3"/>
          <p:cNvSpPr>
            <a:spLocks noGrp="1"/>
          </p:cNvSpPr>
          <p:nvPr>
            <p:ph idx="1"/>
          </p:nvPr>
        </p:nvSpPr>
        <p:spPr/>
        <p:txBody>
          <a:bodyPr rtlCol="0">
            <a:normAutofit/>
          </a:bodyPr>
          <a:lstStyle/>
          <a:p>
            <a:pPr eaLnBrk="1" fontAlgn="auto" hangingPunct="1">
              <a:spcAft>
                <a:spcPts val="0"/>
              </a:spcAft>
              <a:buNone/>
              <a:defRPr/>
            </a:pPr>
            <a:endParaRPr lang="en-US" dirty="0" smtClean="0"/>
          </a:p>
          <a:p>
            <a:pPr marL="0" indent="0" eaLnBrk="1" fontAlgn="auto" hangingPunct="1">
              <a:spcAft>
                <a:spcPts val="0"/>
              </a:spcAft>
              <a:buFont typeface="Arial" pitchFamily="34" charset="0"/>
              <a:buNone/>
              <a:defRPr/>
            </a:pPr>
            <a:endParaRPr lang="en-US" i="1" dirty="0">
              <a:solidFill>
                <a:schemeClr val="accent6">
                  <a:lumMod val="75000"/>
                </a:schemeClr>
              </a:solidFill>
            </a:endParaRPr>
          </a:p>
        </p:txBody>
      </p:sp>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51</a:t>
            </a:fld>
            <a:endParaRPr lang="en-CA"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CA" dirty="0" smtClean="0"/>
              <a:t>Pick-up and Drop-off</a:t>
            </a:r>
            <a:endParaRPr lang="en-CA" dirty="0"/>
          </a:p>
        </p:txBody>
      </p:sp>
      <p:sp>
        <p:nvSpPr>
          <p:cNvPr id="3" name="Content Placeholder 2"/>
          <p:cNvSpPr>
            <a:spLocks noGrp="1"/>
          </p:cNvSpPr>
          <p:nvPr>
            <p:ph idx="1"/>
          </p:nvPr>
        </p:nvSpPr>
        <p:spPr>
          <a:xfrm>
            <a:off x="457200" y="1295400"/>
            <a:ext cx="8229600" cy="4830763"/>
          </a:xfrm>
        </p:spPr>
        <p:txBody>
          <a:bodyPr/>
          <a:lstStyle/>
          <a:p>
            <a:r>
              <a:rPr lang="en-US" sz="2000" dirty="0" smtClean="0"/>
              <a:t>Increased strain will occur on ALL space and may impact on students feeling of well being during the day</a:t>
            </a:r>
          </a:p>
          <a:p>
            <a:r>
              <a:rPr lang="en-US" sz="2000" dirty="0" smtClean="0"/>
              <a:t>Building will not address strain on all other components of school life</a:t>
            </a:r>
          </a:p>
          <a:p>
            <a:r>
              <a:rPr lang="en-US" sz="2000" dirty="0" smtClean="0"/>
              <a:t>The increased traffic in and around the school will lead to unsafe congestion of cars, further the need for several more parent volunteers, additional signage and community/resident support to make school pick up and drop off children safe. As it stands now pick up drop off poses safety concerns</a:t>
            </a:r>
          </a:p>
          <a:p>
            <a:r>
              <a:rPr lang="en-US" sz="2000" dirty="0" smtClean="0"/>
              <a:t>Issues regarding where children gather, line up and enter must be resolved</a:t>
            </a:r>
          </a:p>
          <a:p>
            <a:r>
              <a:rPr lang="en-US" sz="2000" dirty="0" smtClean="0"/>
              <a:t>The current KG playground is not large enough to hold the number of incoming students in the morning and teachers must work out a play schedule</a:t>
            </a:r>
          </a:p>
          <a:p>
            <a:r>
              <a:rPr lang="en-US" sz="2000" dirty="0" smtClean="0"/>
              <a:t>Adding KG children to the large yard? Where? The current large play scape cannot be utilized by KG children during school hours-it is too high</a:t>
            </a:r>
          </a:p>
          <a:p>
            <a:r>
              <a:rPr lang="en-US" sz="2000" dirty="0" smtClean="0"/>
              <a:t>The teachers would need to work out a schedule for all classes to play in the small yard during alternate times of the day</a:t>
            </a:r>
          </a:p>
          <a:p>
            <a:endParaRPr lang="en-CA" dirty="0" smtClean="0"/>
          </a:p>
          <a:p>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52</a:t>
            </a:fld>
            <a:endParaRPr lang="en-CA"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ln>
            <a:solidFill>
              <a:schemeClr val="accent1"/>
            </a:solidFill>
          </a:ln>
        </p:spPr>
        <p:txBody>
          <a:bodyPr/>
          <a:lstStyle/>
          <a:p>
            <a:r>
              <a:rPr lang="en-CA" sz="3400" dirty="0" smtClean="0">
                <a:solidFill>
                  <a:schemeClr val="accent2"/>
                </a:solidFill>
              </a:rPr>
              <a:t>Boundary Changes w/o Grandfathering: Pros</a:t>
            </a:r>
            <a:endParaRPr lang="en-US" sz="3400" dirty="0" smtClean="0"/>
          </a:p>
        </p:txBody>
      </p:sp>
      <p:sp>
        <p:nvSpPr>
          <p:cNvPr id="25602" name="Content Placeholder 2"/>
          <p:cNvSpPr>
            <a:spLocks noGrp="1"/>
          </p:cNvSpPr>
          <p:nvPr>
            <p:ph idx="1"/>
          </p:nvPr>
        </p:nvSpPr>
        <p:spPr>
          <a:xfrm>
            <a:off x="457200" y="1600200"/>
            <a:ext cx="8229600" cy="4602163"/>
          </a:xfrm>
        </p:spPr>
        <p:txBody>
          <a:bodyPr/>
          <a:lstStyle/>
          <a:p>
            <a:pPr marL="609600" indent="-609600"/>
            <a:r>
              <a:rPr lang="en-US" sz="2800" dirty="0" smtClean="0"/>
              <a:t>Immediately decrease strain on Allenby’s common facilities including:</a:t>
            </a:r>
          </a:p>
          <a:p>
            <a:pPr marL="1371600" lvl="2" indent="-457200">
              <a:buFont typeface="Arial" charset="0"/>
              <a:buAutoNum type="arabicPeriod"/>
            </a:pPr>
            <a:r>
              <a:rPr lang="en-US" sz="2800" dirty="0" smtClean="0"/>
              <a:t>“Green” space</a:t>
            </a:r>
          </a:p>
          <a:p>
            <a:pPr marL="1371600" lvl="2" indent="-457200">
              <a:buFont typeface="Arial" charset="0"/>
              <a:buAutoNum type="arabicPeriod"/>
            </a:pPr>
            <a:r>
              <a:rPr lang="en-US" sz="2800" dirty="0" smtClean="0"/>
              <a:t>Cafeteria</a:t>
            </a:r>
          </a:p>
          <a:p>
            <a:pPr marL="1371600" lvl="2" indent="-457200">
              <a:buFont typeface="Arial" charset="0"/>
              <a:buAutoNum type="arabicPeriod"/>
            </a:pPr>
            <a:r>
              <a:rPr lang="en-US" sz="2800" dirty="0" smtClean="0"/>
              <a:t>Gym</a:t>
            </a:r>
          </a:p>
          <a:p>
            <a:pPr marL="1371600" lvl="2" indent="-457200">
              <a:buFont typeface="Arial" charset="0"/>
              <a:buAutoNum type="arabicPeriod"/>
            </a:pPr>
            <a:r>
              <a:rPr lang="en-US" sz="2800" dirty="0" smtClean="0"/>
              <a:t>Pool</a:t>
            </a:r>
          </a:p>
          <a:p>
            <a:pPr marL="1371600" lvl="2" indent="-457200">
              <a:buFont typeface="Arial" charset="0"/>
              <a:buAutoNum type="arabicPeriod"/>
            </a:pPr>
            <a:r>
              <a:rPr lang="en-US" sz="2800" dirty="0" smtClean="0"/>
              <a:t>Bathrooms</a:t>
            </a:r>
          </a:p>
          <a:p>
            <a:pPr marL="1371600" lvl="2" indent="-457200">
              <a:buFont typeface="Arial" charset="0"/>
              <a:buAutoNum type="arabicPeriod"/>
            </a:pPr>
            <a:r>
              <a:rPr lang="en-CA" sz="2800" dirty="0" smtClean="0"/>
              <a:t>Hallways/Stairways</a:t>
            </a:r>
            <a:endParaRPr lang="en-US" sz="2800" dirty="0" smtClean="0"/>
          </a:p>
          <a:p>
            <a:pPr marL="609600" indent="-609600"/>
            <a:endParaRPr lang="en-US"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53</a:t>
            </a:fld>
            <a:endParaRPr lang="en-CA"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What we need to consider: </a:t>
            </a:r>
            <a:br>
              <a:rPr lang="en-CA" dirty="0" smtClean="0">
                <a:solidFill>
                  <a:schemeClr val="accent2"/>
                </a:solidFill>
              </a:rPr>
            </a:br>
            <a:r>
              <a:rPr lang="en-CA" dirty="0" smtClean="0">
                <a:solidFill>
                  <a:schemeClr val="accent2"/>
                </a:solidFill>
              </a:rPr>
              <a:t>Boundary Changes w/ grandfathering</a:t>
            </a:r>
            <a:endParaRPr lang="en-CA" dirty="0">
              <a:solidFill>
                <a:schemeClr val="accent2"/>
              </a:solidFill>
            </a:endParaRPr>
          </a:p>
        </p:txBody>
      </p:sp>
      <p:sp>
        <p:nvSpPr>
          <p:cNvPr id="57346" name="Content Placeholder 2"/>
          <p:cNvSpPr>
            <a:spLocks noGrp="1"/>
          </p:cNvSpPr>
          <p:nvPr>
            <p:ph idx="1"/>
          </p:nvPr>
        </p:nvSpPr>
        <p:spPr>
          <a:xfrm>
            <a:off x="457200" y="1600200"/>
            <a:ext cx="8229600" cy="5500688"/>
          </a:xfrm>
        </p:spPr>
        <p:txBody>
          <a:bodyPr/>
          <a:lstStyle/>
          <a:p>
            <a:pPr marL="0" indent="0" eaLnBrk="1" hangingPunct="1">
              <a:buFont typeface="Arial" charset="0"/>
              <a:buNone/>
            </a:pPr>
            <a:r>
              <a:rPr lang="en-CA" sz="2800" dirty="0" smtClean="0"/>
              <a:t>Strengths:</a:t>
            </a:r>
          </a:p>
          <a:p>
            <a:pPr marL="0" indent="0" eaLnBrk="1" hangingPunct="1"/>
            <a:r>
              <a:rPr lang="en-CA" sz="1800" dirty="0" smtClean="0"/>
              <a:t>Minimal social impact on existing children. Inexpensive/cost effective</a:t>
            </a:r>
            <a:endParaRPr lang="en-US" sz="1800" dirty="0" smtClean="0"/>
          </a:p>
          <a:p>
            <a:pPr marL="0" indent="0" eaLnBrk="1" hangingPunct="1"/>
            <a:r>
              <a:rPr lang="en-CA" sz="1800" dirty="0" smtClean="0"/>
              <a:t>Decrease overall number of students</a:t>
            </a:r>
            <a:endParaRPr lang="en-US" sz="1800" dirty="0" smtClean="0"/>
          </a:p>
          <a:p>
            <a:pPr marL="0" indent="0" eaLnBrk="1" hangingPunct="1"/>
            <a:r>
              <a:rPr lang="en-CA" sz="1800" dirty="0" smtClean="0"/>
              <a:t>Decrease pressure on facilities </a:t>
            </a:r>
            <a:endParaRPr lang="en-US" sz="1800" dirty="0" smtClean="0"/>
          </a:p>
          <a:p>
            <a:pPr marL="0" indent="0" eaLnBrk="1" hangingPunct="1"/>
            <a:r>
              <a:rPr lang="en-CA" sz="1800" dirty="0" smtClean="0"/>
              <a:t>Decrease pressure on green space</a:t>
            </a:r>
            <a:endParaRPr lang="en-US" sz="1800" dirty="0" smtClean="0"/>
          </a:p>
          <a:p>
            <a:pPr marL="0" indent="0" eaLnBrk="1" hangingPunct="1"/>
            <a:r>
              <a:rPr lang="en-CA" sz="1800" dirty="0" smtClean="0"/>
              <a:t>Decrease in traffic problems at drop off and pick up</a:t>
            </a:r>
            <a:endParaRPr lang="en-US" sz="1800" dirty="0" smtClean="0"/>
          </a:p>
          <a:p>
            <a:pPr marL="0" indent="0" eaLnBrk="1" hangingPunct="1"/>
            <a:r>
              <a:rPr lang="en-CA" sz="1800" dirty="0" smtClean="0"/>
              <a:t>Alleviate safety concerns caused by overcrowding</a:t>
            </a:r>
            <a:endParaRPr lang="en-US" sz="1800" dirty="0" smtClean="0"/>
          </a:p>
          <a:p>
            <a:pPr marL="0" indent="0" eaLnBrk="1" hangingPunct="1"/>
            <a:r>
              <a:rPr lang="en-CA" sz="1800" dirty="0" smtClean="0"/>
              <a:t>Will allow continuation of enrichment/music room/daycare and other programming with fewer a la carte programs (in the mid term as grandfathered students graduate)</a:t>
            </a:r>
            <a:endParaRPr lang="en-US" sz="1800" dirty="0" smtClean="0"/>
          </a:p>
          <a:p>
            <a:pPr marL="0" indent="0" eaLnBrk="1" hangingPunct="1"/>
            <a:r>
              <a:rPr lang="en-CA" sz="1800" dirty="0" smtClean="0"/>
              <a:t>Potentially shorter commute for some students to new school</a:t>
            </a:r>
            <a:endParaRPr lang="en-US" sz="1800" dirty="0" smtClean="0"/>
          </a:p>
          <a:p>
            <a:pPr marL="0" indent="0" eaLnBrk="1" hangingPunct="1"/>
            <a:r>
              <a:rPr lang="en-CA" sz="1800" dirty="0" smtClean="0"/>
              <a:t>Longer-term solution for a school that was already overcapacity before FDK (will also address general overcrowding)</a:t>
            </a:r>
            <a:endParaRPr lang="en-US" sz="1800" dirty="0" smtClean="0"/>
          </a:p>
          <a:p>
            <a:pPr marL="0" indent="0" eaLnBrk="1" hangingPunct="1"/>
            <a:r>
              <a:rPr lang="en-CA" sz="1800" dirty="0" smtClean="0"/>
              <a:t>Minimize impact of real estate developments at Yonge and Eglinton.</a:t>
            </a:r>
            <a:endParaRPr lang="en-US" sz="1800" dirty="0" smtClean="0"/>
          </a:p>
          <a:p>
            <a:pPr marL="0" indent="0" eaLnBrk="1" hangingPunct="1"/>
            <a:r>
              <a:rPr lang="en-CA" sz="1800" dirty="0" smtClean="0"/>
              <a:t>Can be implemented quickly</a:t>
            </a:r>
            <a:endParaRPr lang="en-US" sz="1800" dirty="0" smtClean="0"/>
          </a:p>
          <a:p>
            <a:pPr marL="0" indent="0" eaLnBrk="1" hangingPunct="1">
              <a:buFont typeface="Arial" charset="0"/>
              <a:buNone/>
            </a:pPr>
            <a:endParaRPr lang="en-US" sz="2800" dirty="0" smtClean="0"/>
          </a:p>
          <a:p>
            <a:pPr marL="0" indent="0" eaLnBrk="1" hangingPunct="1">
              <a:buFont typeface="Arial" charset="0"/>
              <a:buNone/>
            </a:pPr>
            <a:endParaRPr lang="en-CA"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54</a:t>
            </a:fld>
            <a:endParaRPr lang="en-CA"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What we need to consider: </a:t>
            </a:r>
            <a:br>
              <a:rPr lang="en-CA" dirty="0" smtClean="0">
                <a:solidFill>
                  <a:schemeClr val="accent2"/>
                </a:solidFill>
              </a:rPr>
            </a:br>
            <a:r>
              <a:rPr lang="en-CA" dirty="0" smtClean="0">
                <a:solidFill>
                  <a:schemeClr val="accent2"/>
                </a:solidFill>
              </a:rPr>
              <a:t>Boundary Changes w/ grandfathering</a:t>
            </a:r>
            <a:endParaRPr lang="en-CA" dirty="0">
              <a:solidFill>
                <a:schemeClr val="accent2"/>
              </a:solidFill>
            </a:endParaRPr>
          </a:p>
        </p:txBody>
      </p:sp>
      <p:sp>
        <p:nvSpPr>
          <p:cNvPr id="3" name="Content Placeholder 2"/>
          <p:cNvSpPr>
            <a:spLocks noGrp="1"/>
          </p:cNvSpPr>
          <p:nvPr>
            <p:ph idx="1"/>
          </p:nvPr>
        </p:nvSpPr>
        <p:spPr>
          <a:xfrm>
            <a:off x="457200" y="1600200"/>
            <a:ext cx="8229600" cy="5500688"/>
          </a:xfrm>
        </p:spPr>
        <p:txBody>
          <a:bodyPr rtlCol="0">
            <a:noAutofit/>
          </a:bodyPr>
          <a:lstStyle/>
          <a:p>
            <a:pPr marL="0" indent="0" eaLnBrk="1" fontAlgn="auto" hangingPunct="1">
              <a:spcAft>
                <a:spcPts val="0"/>
              </a:spcAft>
              <a:buFont typeface="Arial" pitchFamily="34" charset="0"/>
              <a:buNone/>
              <a:defRPr/>
            </a:pPr>
            <a:r>
              <a:rPr lang="en-CA" sz="2800" dirty="0" smtClean="0"/>
              <a:t>Weaknesses:</a:t>
            </a:r>
          </a:p>
          <a:p>
            <a:pPr eaLnBrk="1" fontAlgn="auto" hangingPunct="1">
              <a:spcAft>
                <a:spcPts val="0"/>
              </a:spcAft>
              <a:buFont typeface="Arial" pitchFamily="34" charset="0"/>
              <a:buChar char="•"/>
              <a:defRPr/>
            </a:pPr>
            <a:r>
              <a:rPr lang="en-CA" sz="2400" dirty="0"/>
              <a:t>May not be a stand-alone solution (at least in the short-term) </a:t>
            </a:r>
            <a:endParaRPr lang="en-US" sz="2400" dirty="0"/>
          </a:p>
          <a:p>
            <a:pPr eaLnBrk="1" fontAlgn="auto" hangingPunct="1">
              <a:spcAft>
                <a:spcPts val="0"/>
              </a:spcAft>
              <a:buFont typeface="Arial" pitchFamily="34" charset="0"/>
              <a:buChar char="•"/>
              <a:defRPr/>
            </a:pPr>
            <a:r>
              <a:rPr lang="en-CA" sz="2400" dirty="0"/>
              <a:t>May have minimal impact / boundary adjustment might have to be big to free desired space</a:t>
            </a:r>
            <a:r>
              <a:rPr lang="en-CA" sz="2400" dirty="0" smtClean="0"/>
              <a:t>.</a:t>
            </a:r>
            <a:endParaRPr lang="en-US" sz="2400" dirty="0"/>
          </a:p>
          <a:p>
            <a:pPr eaLnBrk="1" fontAlgn="auto" hangingPunct="1">
              <a:spcAft>
                <a:spcPts val="0"/>
              </a:spcAft>
              <a:buFont typeface="Arial" pitchFamily="34" charset="0"/>
              <a:buChar char="•"/>
              <a:defRPr/>
            </a:pPr>
            <a:r>
              <a:rPr lang="en-CA" sz="2400" dirty="0"/>
              <a:t>Potentially longer commute for some kids</a:t>
            </a:r>
            <a:r>
              <a:rPr lang="en-CA" sz="2400" dirty="0" smtClean="0"/>
              <a:t>.</a:t>
            </a:r>
            <a:endParaRPr lang="en-US" sz="2400" dirty="0"/>
          </a:p>
          <a:p>
            <a:pPr eaLnBrk="1" fontAlgn="auto" hangingPunct="1">
              <a:spcAft>
                <a:spcPts val="0"/>
              </a:spcAft>
              <a:buFont typeface="Arial" pitchFamily="34" charset="0"/>
              <a:buChar char="•"/>
              <a:defRPr/>
            </a:pPr>
            <a:r>
              <a:rPr lang="en-CA" sz="2400" dirty="0"/>
              <a:t>Social impact on children</a:t>
            </a:r>
            <a:r>
              <a:rPr lang="en-CA" sz="2400" dirty="0" smtClean="0"/>
              <a:t>.</a:t>
            </a:r>
            <a:endParaRPr lang="en-US" sz="2400" dirty="0"/>
          </a:p>
          <a:p>
            <a:pPr eaLnBrk="1" fontAlgn="auto" hangingPunct="1">
              <a:spcAft>
                <a:spcPts val="0"/>
              </a:spcAft>
              <a:buFont typeface="Arial" pitchFamily="34" charset="0"/>
              <a:buChar char="•"/>
              <a:defRPr/>
            </a:pPr>
            <a:r>
              <a:rPr lang="en-CA" sz="2400" dirty="0"/>
              <a:t>Property values</a:t>
            </a:r>
            <a:r>
              <a:rPr lang="en-CA" sz="2400" dirty="0" smtClean="0"/>
              <a:t>.</a:t>
            </a:r>
            <a:endParaRPr lang="en-US" sz="2400" dirty="0"/>
          </a:p>
          <a:p>
            <a:pPr eaLnBrk="1" fontAlgn="auto" hangingPunct="1">
              <a:spcAft>
                <a:spcPts val="0"/>
              </a:spcAft>
              <a:buFont typeface="Arial" pitchFamily="34" charset="0"/>
              <a:buChar char="•"/>
              <a:defRPr/>
            </a:pPr>
            <a:r>
              <a:rPr lang="en-CA" sz="2400" dirty="0"/>
              <a:t>English/French inequality if boundaries adjusted unequally</a:t>
            </a:r>
            <a:r>
              <a:rPr lang="en-CA" sz="2400" dirty="0" smtClean="0"/>
              <a:t>.</a:t>
            </a:r>
            <a:endParaRPr lang="en-US" sz="2400" dirty="0"/>
          </a:p>
          <a:p>
            <a:pPr eaLnBrk="1" fontAlgn="auto" hangingPunct="1">
              <a:spcAft>
                <a:spcPts val="0"/>
              </a:spcAft>
              <a:buFont typeface="Arial" pitchFamily="34" charset="0"/>
              <a:buChar char="•"/>
              <a:defRPr/>
            </a:pPr>
            <a:r>
              <a:rPr lang="en-CA" sz="2400" dirty="0"/>
              <a:t>“Community uproar”</a:t>
            </a:r>
            <a:r>
              <a:rPr lang="en-US" sz="2400" dirty="0"/>
              <a:t> </a:t>
            </a:r>
            <a:endParaRPr lang="en-CA" sz="2400" dirty="0" smtClean="0"/>
          </a:p>
          <a:p>
            <a:pPr marL="0" indent="0" eaLnBrk="1" fontAlgn="auto" hangingPunct="1">
              <a:spcAft>
                <a:spcPts val="0"/>
              </a:spcAft>
              <a:buFont typeface="Arial" pitchFamily="34" charset="0"/>
              <a:buNone/>
              <a:defRPr/>
            </a:pPr>
            <a:endParaRPr lang="en-CA"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55</a:t>
            </a:fld>
            <a:endParaRPr lang="en-CA"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a:ln>
            <a:solidFill>
              <a:schemeClr val="accent1"/>
            </a:solidFill>
          </a:ln>
        </p:spPr>
        <p:txBody>
          <a:bodyPr/>
          <a:lstStyle/>
          <a:p>
            <a:r>
              <a:rPr lang="en-CA" sz="3400" dirty="0" smtClean="0">
                <a:solidFill>
                  <a:schemeClr val="accent2"/>
                </a:solidFill>
              </a:rPr>
              <a:t>Boundary Changes w/o Grandfathering: Pros</a:t>
            </a:r>
            <a:endParaRPr lang="en-US" sz="3400" dirty="0" smtClean="0"/>
          </a:p>
        </p:txBody>
      </p:sp>
      <p:sp>
        <p:nvSpPr>
          <p:cNvPr id="26626" name="Content Placeholder 2"/>
          <p:cNvSpPr>
            <a:spLocks noGrp="1"/>
          </p:cNvSpPr>
          <p:nvPr>
            <p:ph idx="4294967295"/>
          </p:nvPr>
        </p:nvSpPr>
        <p:spPr>
          <a:xfrm>
            <a:off x="457200" y="1600200"/>
            <a:ext cx="8229600" cy="4602163"/>
          </a:xfrm>
        </p:spPr>
        <p:txBody>
          <a:bodyPr/>
          <a:lstStyle/>
          <a:p>
            <a:pPr marL="609600" indent="-609600">
              <a:spcBef>
                <a:spcPct val="0"/>
              </a:spcBef>
            </a:pPr>
            <a:r>
              <a:rPr lang="en-US" sz="3000" dirty="0" smtClean="0"/>
              <a:t>Decrease traffic issues at drop off and pick up </a:t>
            </a:r>
          </a:p>
          <a:p>
            <a:pPr marL="609600" indent="-609600">
              <a:spcBef>
                <a:spcPct val="0"/>
              </a:spcBef>
            </a:pPr>
            <a:r>
              <a:rPr lang="en-CA" sz="3000" dirty="0" smtClean="0"/>
              <a:t>Allow continuation of enrichment programs and full size music room</a:t>
            </a:r>
          </a:p>
          <a:p>
            <a:pPr marL="609600" indent="-609600">
              <a:spcBef>
                <a:spcPct val="0"/>
              </a:spcBef>
            </a:pPr>
            <a:r>
              <a:rPr lang="en-CA" sz="3000" dirty="0" smtClean="0"/>
              <a:t>Allow additional programming </a:t>
            </a:r>
          </a:p>
          <a:p>
            <a:pPr marL="609600" indent="-609600">
              <a:spcBef>
                <a:spcPct val="0"/>
              </a:spcBef>
            </a:pPr>
            <a:r>
              <a:rPr lang="en-US" sz="2800" dirty="0" smtClean="0"/>
              <a:t>Avoids the need to repurpose space occupied by Allenby Daycare</a:t>
            </a:r>
            <a:endParaRPr lang="en-CA" sz="3000" dirty="0" smtClean="0"/>
          </a:p>
          <a:p>
            <a:pPr marL="609600" indent="-609600">
              <a:spcBef>
                <a:spcPct val="0"/>
              </a:spcBef>
            </a:pPr>
            <a:r>
              <a:rPr lang="en-CA" sz="3000" dirty="0" smtClean="0"/>
              <a:t>Minimize or eliminate a-la-carte programs </a:t>
            </a:r>
            <a:endParaRPr lang="en-US" sz="3000" dirty="0" smtClean="0"/>
          </a:p>
          <a:p>
            <a:pPr marL="609600" indent="-609600"/>
            <a:endParaRPr lang="en-US" sz="3000" dirty="0" smtClean="0"/>
          </a:p>
        </p:txBody>
      </p:sp>
      <p:sp>
        <p:nvSpPr>
          <p:cNvPr id="4" name="Slide Number Placeholder 3"/>
          <p:cNvSpPr>
            <a:spLocks noGrp="1"/>
          </p:cNvSpPr>
          <p:nvPr>
            <p:ph type="sldNum" sz="quarter" idx="12"/>
          </p:nvPr>
        </p:nvSpPr>
        <p:spPr/>
        <p:txBody>
          <a:bodyPr/>
          <a:lstStyle/>
          <a:p>
            <a:pPr>
              <a:defRPr/>
            </a:pPr>
            <a:fld id="{CB7234BC-1592-49A5-A6E6-8FC9B3C61A9E}" type="slidenum">
              <a:rPr lang="en-CA" smtClean="0"/>
              <a:pPr>
                <a:defRPr/>
              </a:pPr>
              <a:t>56</a:t>
            </a:fld>
            <a:endParaRPr lang="en-CA"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ln>
            <a:solidFill>
              <a:schemeClr val="accent1"/>
            </a:solidFill>
          </a:ln>
        </p:spPr>
        <p:txBody>
          <a:bodyPr/>
          <a:lstStyle/>
          <a:p>
            <a:r>
              <a:rPr lang="en-CA" dirty="0" smtClean="0">
                <a:solidFill>
                  <a:schemeClr val="accent2"/>
                </a:solidFill>
              </a:rPr>
              <a:t> </a:t>
            </a:r>
            <a:r>
              <a:rPr lang="en-CA" sz="3300" dirty="0" smtClean="0">
                <a:solidFill>
                  <a:schemeClr val="accent2"/>
                </a:solidFill>
              </a:rPr>
              <a:t>Boundary Changes w/o Grandfathering: Cons</a:t>
            </a:r>
            <a:endParaRPr lang="en-US" sz="3300" dirty="0" smtClean="0"/>
          </a:p>
        </p:txBody>
      </p:sp>
      <p:sp>
        <p:nvSpPr>
          <p:cNvPr id="27650" name="Content Placeholder 2"/>
          <p:cNvSpPr>
            <a:spLocks noGrp="1"/>
          </p:cNvSpPr>
          <p:nvPr>
            <p:ph idx="1"/>
          </p:nvPr>
        </p:nvSpPr>
        <p:spPr/>
        <p:txBody>
          <a:bodyPr/>
          <a:lstStyle/>
          <a:p>
            <a:r>
              <a:rPr lang="en-US" sz="2800" dirty="0" smtClean="0"/>
              <a:t>Huge social impact on moving children to new school</a:t>
            </a:r>
          </a:p>
          <a:p>
            <a:r>
              <a:rPr lang="en-US" sz="2800" dirty="0" smtClean="0"/>
              <a:t>Would likely cover large area to achieve intended reduction of population</a:t>
            </a:r>
          </a:p>
          <a:p>
            <a:r>
              <a:rPr lang="en-CA" sz="2800" dirty="0" smtClean="0"/>
              <a:t>“Community Uproar”</a:t>
            </a:r>
            <a:r>
              <a:rPr lang="en-US" sz="2800" dirty="0" smtClean="0"/>
              <a:t> if new school is not considered equal caliber</a:t>
            </a:r>
          </a:p>
          <a:p>
            <a:r>
              <a:rPr lang="en-US" sz="2800" dirty="0" smtClean="0"/>
              <a:t>Since neighboring schools are unlikely able to absorb additional students, such schools may require a build, thereby making a build at Allenby very unlikely</a:t>
            </a:r>
          </a:p>
          <a:p>
            <a:endParaRPr lang="en-US" sz="2800" dirty="0" smtClean="0"/>
          </a:p>
          <a:p>
            <a:endParaRPr lang="en-US"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57</a:t>
            </a:fld>
            <a:endParaRPr lang="en-CA"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a:normAutofit/>
          </a:bodyPr>
          <a:lstStyle/>
          <a:p>
            <a:pPr eaLnBrk="1" hangingPunct="1">
              <a:defRPr/>
            </a:pPr>
            <a:r>
              <a:rPr lang="en-CA" sz="3600" dirty="0" smtClean="0">
                <a:solidFill>
                  <a:schemeClr val="accent2"/>
                </a:solidFill>
              </a:rPr>
              <a:t>Boundary Changes w/Grandfathering: Pros</a:t>
            </a:r>
          </a:p>
        </p:txBody>
      </p:sp>
      <p:sp>
        <p:nvSpPr>
          <p:cNvPr id="28674" name="Content Placeholder 2"/>
          <p:cNvSpPr>
            <a:spLocks noGrp="1"/>
          </p:cNvSpPr>
          <p:nvPr>
            <p:ph idx="1"/>
          </p:nvPr>
        </p:nvSpPr>
        <p:spPr>
          <a:xfrm>
            <a:off x="457200" y="1600200"/>
            <a:ext cx="8229600" cy="4648200"/>
          </a:xfrm>
        </p:spPr>
        <p:txBody>
          <a:bodyPr/>
          <a:lstStyle/>
          <a:p>
            <a:pPr marL="0" indent="0" eaLnBrk="1" hangingPunct="1"/>
            <a:r>
              <a:rPr lang="en-CA" sz="2800" dirty="0" smtClean="0"/>
              <a:t>Minimal social impact on existing children</a:t>
            </a:r>
          </a:p>
          <a:p>
            <a:pPr marL="0" indent="0" eaLnBrk="1" hangingPunct="1"/>
            <a:r>
              <a:rPr lang="en-CA" sz="2800" dirty="0" smtClean="0"/>
              <a:t>Inexpensive/cost effective</a:t>
            </a:r>
            <a:endParaRPr lang="en-US" sz="2800" dirty="0" smtClean="0"/>
          </a:p>
          <a:p>
            <a:pPr marL="0" indent="0" eaLnBrk="1" hangingPunct="1"/>
            <a:r>
              <a:rPr lang="en-CA" sz="2800" dirty="0" smtClean="0"/>
              <a:t>In longer-term will decrease:</a:t>
            </a:r>
          </a:p>
          <a:p>
            <a:pPr lvl="1" eaLnBrk="1" hangingPunct="1"/>
            <a:r>
              <a:rPr lang="en-CA" dirty="0" smtClean="0"/>
              <a:t>Overcrowding </a:t>
            </a:r>
            <a:endParaRPr lang="en-US" dirty="0" smtClean="0"/>
          </a:p>
          <a:p>
            <a:pPr lvl="1" eaLnBrk="1" hangingPunct="1"/>
            <a:r>
              <a:rPr lang="en-CA" dirty="0" smtClean="0"/>
              <a:t>Pressure on facilities and common areas (i.e. gym, pool, cafeteria)</a:t>
            </a:r>
            <a:endParaRPr lang="en-US" dirty="0" smtClean="0"/>
          </a:p>
          <a:p>
            <a:pPr lvl="1" eaLnBrk="1" hangingPunct="1"/>
            <a:r>
              <a:rPr lang="en-CA" dirty="0" smtClean="0"/>
              <a:t>Pressure on green space </a:t>
            </a:r>
            <a:endParaRPr lang="en-US" dirty="0" smtClean="0"/>
          </a:p>
          <a:p>
            <a:pPr lvl="1" eaLnBrk="1" hangingPunct="1"/>
            <a:r>
              <a:rPr lang="en-CA" dirty="0" smtClean="0"/>
              <a:t>Traffic problems at drop off and pick up </a:t>
            </a:r>
            <a:endParaRPr lang="en-US" dirty="0" smtClean="0"/>
          </a:p>
          <a:p>
            <a:pPr lvl="1" eaLnBrk="1" hangingPunct="1"/>
            <a:r>
              <a:rPr lang="en-CA" dirty="0" smtClean="0"/>
              <a:t>Impact of safety concerns caused by overcrowding </a:t>
            </a:r>
            <a:endParaRPr lang="en-US" dirty="0" smtClean="0"/>
          </a:p>
          <a:p>
            <a:pPr marL="0" indent="0" eaLnBrk="1" hangingPunct="1">
              <a:buFont typeface="Arial" charset="0"/>
              <a:buNone/>
            </a:pPr>
            <a:endParaRPr lang="en-US" sz="2800" dirty="0" smtClean="0"/>
          </a:p>
          <a:p>
            <a:pPr marL="0" indent="0" eaLnBrk="1" hangingPunct="1">
              <a:buFont typeface="Arial" charset="0"/>
              <a:buNone/>
            </a:pPr>
            <a:endParaRPr lang="en-CA" sz="2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58</a:t>
            </a:fld>
            <a:endParaRPr lang="en-CA"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ln>
            <a:solidFill>
              <a:schemeClr val="accent1">
                <a:shade val="50000"/>
              </a:schemeClr>
            </a:solidFill>
          </a:ln>
        </p:spPr>
        <p:txBody>
          <a:bodyPr>
            <a:normAutofit/>
          </a:bodyPr>
          <a:lstStyle/>
          <a:p>
            <a:pPr eaLnBrk="1" hangingPunct="1">
              <a:defRPr/>
            </a:pPr>
            <a:r>
              <a:rPr lang="en-CA" sz="3600" dirty="0" smtClean="0">
                <a:solidFill>
                  <a:schemeClr val="accent2"/>
                </a:solidFill>
              </a:rPr>
              <a:t>Boundary Changes w/Grandfathering: Pros</a:t>
            </a:r>
          </a:p>
        </p:txBody>
      </p:sp>
      <p:sp>
        <p:nvSpPr>
          <p:cNvPr id="30722" name="Content Placeholder 2"/>
          <p:cNvSpPr>
            <a:spLocks noGrp="1"/>
          </p:cNvSpPr>
          <p:nvPr>
            <p:ph idx="4294967295"/>
          </p:nvPr>
        </p:nvSpPr>
        <p:spPr>
          <a:xfrm>
            <a:off x="457200" y="1600200"/>
            <a:ext cx="8229600" cy="4648200"/>
          </a:xfrm>
        </p:spPr>
        <p:txBody>
          <a:bodyPr/>
          <a:lstStyle/>
          <a:p>
            <a:pPr marL="0" indent="0" eaLnBrk="1" hangingPunct="1"/>
            <a:r>
              <a:rPr lang="en-CA" sz="3000" dirty="0" smtClean="0"/>
              <a:t>Will allow continuation of enrichment/music room/daycare and other programming with fewer a la carte programs (in the mid term as grandfathered students graduate)</a:t>
            </a:r>
            <a:endParaRPr lang="en-US" sz="3000" dirty="0" smtClean="0"/>
          </a:p>
          <a:p>
            <a:pPr marL="0" indent="0" eaLnBrk="1" hangingPunct="1"/>
            <a:r>
              <a:rPr lang="en-CA" sz="3000" dirty="0" smtClean="0"/>
              <a:t>Potentially shorter commute for some students to new school</a:t>
            </a:r>
            <a:endParaRPr lang="en-US" sz="3000" dirty="0" smtClean="0"/>
          </a:p>
          <a:p>
            <a:pPr marL="0" indent="0" eaLnBrk="1" hangingPunct="1"/>
            <a:r>
              <a:rPr lang="en-CA" sz="3000" dirty="0" smtClean="0"/>
              <a:t>Minimize impact of real estate developments at Yonge and Eglinton</a:t>
            </a:r>
            <a:endParaRPr lang="en-US" sz="3000" dirty="0" smtClean="0"/>
          </a:p>
          <a:p>
            <a:pPr marL="0" indent="0" eaLnBrk="1" hangingPunct="1"/>
            <a:r>
              <a:rPr lang="en-CA" sz="3000" dirty="0" smtClean="0"/>
              <a:t>Can be implemented quickly</a:t>
            </a:r>
            <a:endParaRPr lang="en-US" sz="3000" dirty="0" smtClean="0"/>
          </a:p>
          <a:p>
            <a:pPr marL="0" indent="0" eaLnBrk="1" hangingPunct="1">
              <a:buFont typeface="Arial" charset="0"/>
              <a:buNone/>
            </a:pPr>
            <a:endParaRPr lang="en-US" sz="3000" dirty="0" smtClean="0"/>
          </a:p>
          <a:p>
            <a:pPr marL="0" indent="0" eaLnBrk="1" hangingPunct="1">
              <a:buFont typeface="Arial" charset="0"/>
              <a:buNone/>
            </a:pPr>
            <a:endParaRPr lang="en-CA" sz="2800" dirty="0" smtClean="0"/>
          </a:p>
        </p:txBody>
      </p:sp>
      <p:sp>
        <p:nvSpPr>
          <p:cNvPr id="4" name="Slide Number Placeholder 3"/>
          <p:cNvSpPr>
            <a:spLocks noGrp="1"/>
          </p:cNvSpPr>
          <p:nvPr>
            <p:ph type="sldNum" sz="quarter" idx="12"/>
          </p:nvPr>
        </p:nvSpPr>
        <p:spPr/>
        <p:txBody>
          <a:bodyPr/>
          <a:lstStyle/>
          <a:p>
            <a:pPr>
              <a:defRPr/>
            </a:pPr>
            <a:fld id="{CB7234BC-1592-49A5-A6E6-8FC9B3C61A9E}" type="slidenum">
              <a:rPr lang="en-CA" smtClean="0"/>
              <a:pPr>
                <a:defRPr/>
              </a:pPr>
              <a:t>59</a:t>
            </a:fld>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Timeline and Summary of Upcoming Meetings</a:t>
            </a:r>
            <a:endParaRPr lang="en-CA" i="1" dirty="0">
              <a:solidFill>
                <a:schemeClr val="accent2"/>
              </a:solidFill>
            </a:endParaRPr>
          </a:p>
        </p:txBody>
      </p:sp>
      <p:sp>
        <p:nvSpPr>
          <p:cNvPr id="16386" name="Content Placeholder 3"/>
          <p:cNvSpPr>
            <a:spLocks noGrp="1"/>
          </p:cNvSpPr>
          <p:nvPr>
            <p:ph idx="1"/>
          </p:nvPr>
        </p:nvSpPr>
        <p:spPr/>
        <p:txBody>
          <a:bodyPr/>
          <a:lstStyle/>
          <a:p>
            <a:pPr eaLnBrk="1" hangingPunct="1">
              <a:lnSpc>
                <a:spcPct val="80000"/>
              </a:lnSpc>
              <a:buNone/>
            </a:pPr>
            <a:r>
              <a:rPr lang="en-CA" sz="1800" b="1" dirty="0" smtClean="0"/>
              <a:t>	</a:t>
            </a:r>
          </a:p>
          <a:p>
            <a:pPr eaLnBrk="1" hangingPunct="1">
              <a:lnSpc>
                <a:spcPct val="80000"/>
              </a:lnSpc>
              <a:buNone/>
            </a:pPr>
            <a:r>
              <a:rPr lang="en-CA" sz="1800" b="1" dirty="0" smtClean="0"/>
              <a:t>	PART meeting - April 2</a:t>
            </a:r>
            <a:r>
              <a:rPr lang="en-US" altLang="en-US" sz="1800" b="1" dirty="0" smtClean="0"/>
              <a:t>nd</a:t>
            </a:r>
            <a:r>
              <a:rPr lang="en-CA" sz="1800" dirty="0" smtClean="0"/>
              <a:t>: Potential workable solutions presented from each school by their PART representatives. Impact of those potential workable solutions on the other Ward 8 schools to be discussed. The results of the discussion at this meeting will be shared at the Public Meeting on </a:t>
            </a:r>
            <a:r>
              <a:rPr lang="en-CA" sz="1800" b="1" dirty="0" smtClean="0"/>
              <a:t>April 16th</a:t>
            </a:r>
            <a:r>
              <a:rPr lang="en-CA" sz="1800" dirty="0" smtClean="0"/>
              <a:t>.</a:t>
            </a:r>
          </a:p>
          <a:p>
            <a:pPr eaLnBrk="1" hangingPunct="1">
              <a:lnSpc>
                <a:spcPct val="80000"/>
              </a:lnSpc>
            </a:pPr>
            <a:endParaRPr lang="en-CA" sz="1800" b="1" dirty="0" smtClean="0"/>
          </a:p>
          <a:p>
            <a:pPr eaLnBrk="1" hangingPunct="1">
              <a:lnSpc>
                <a:spcPct val="80000"/>
              </a:lnSpc>
              <a:buNone/>
            </a:pPr>
            <a:r>
              <a:rPr lang="en-CA" sz="1800" b="1" dirty="0" smtClean="0"/>
              <a:t>	Public Meeting #2 – April 16th:</a:t>
            </a:r>
            <a:r>
              <a:rPr lang="en-CA" sz="1800" dirty="0" smtClean="0"/>
              <a:t> This will be a working meeting where each school will meet in a separate room to discuss possible options, workable solutions and impacts of the implementation of FDK in their school. If you cannot attend, a written submission can be sent in so that your voice is heard.  This is the meeting where we will be trying to finalize Allenby’s position.</a:t>
            </a:r>
          </a:p>
          <a:p>
            <a:pPr eaLnBrk="1" hangingPunct="1">
              <a:lnSpc>
                <a:spcPct val="80000"/>
              </a:lnSpc>
              <a:buNone/>
            </a:pPr>
            <a:endParaRPr lang="en-CA" sz="1800" dirty="0" smtClean="0"/>
          </a:p>
          <a:p>
            <a:pPr eaLnBrk="1" hangingPunct="1">
              <a:lnSpc>
                <a:spcPct val="80000"/>
              </a:lnSpc>
              <a:buNone/>
            </a:pPr>
            <a:r>
              <a:rPr lang="en-CA" sz="1800" b="1" dirty="0" smtClean="0"/>
              <a:t>	PART meeting - April 30th</a:t>
            </a:r>
            <a:r>
              <a:rPr lang="en-CA" sz="1800" dirty="0" smtClean="0"/>
              <a:t>: Final recommendations discussed by the PART. To be written up and discussed at the final Public Meeting May 15th. </a:t>
            </a:r>
          </a:p>
          <a:p>
            <a:pPr eaLnBrk="1" hangingPunct="1">
              <a:lnSpc>
                <a:spcPct val="80000"/>
              </a:lnSpc>
            </a:pPr>
            <a:endParaRPr lang="en-CA" sz="1800" dirty="0" smtClean="0"/>
          </a:p>
          <a:p>
            <a:pPr eaLnBrk="1" hangingPunct="1">
              <a:lnSpc>
                <a:spcPct val="80000"/>
              </a:lnSpc>
              <a:buNone/>
            </a:pPr>
            <a:r>
              <a:rPr lang="en-CA" sz="1800" b="1" dirty="0" smtClean="0"/>
              <a:t>	Final Public Meeting #3</a:t>
            </a:r>
            <a:r>
              <a:rPr lang="en-US" altLang="en-US" sz="1800" b="1" dirty="0" smtClean="0"/>
              <a:t> - </a:t>
            </a:r>
            <a:r>
              <a:rPr lang="en-CA" sz="1800" b="1" dirty="0" smtClean="0"/>
              <a:t>May 15</a:t>
            </a:r>
            <a:r>
              <a:rPr lang="en-US" altLang="en-US" sz="1800" b="1" dirty="0" smtClean="0"/>
              <a:t>th</a:t>
            </a:r>
            <a:r>
              <a:rPr lang="en-CA" sz="1800" dirty="0" smtClean="0"/>
              <a:t>: The PART committee will present its findings, in preparation for the report that will go to the Board of Trustees. There will be time for questions and comments from the audience.</a:t>
            </a:r>
          </a:p>
          <a:p>
            <a:pPr eaLnBrk="1" hangingPunct="1">
              <a:lnSpc>
                <a:spcPct val="80000"/>
              </a:lnSpc>
            </a:pPr>
            <a:endParaRPr lang="en-US" sz="18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6</a:t>
            </a:fld>
            <a:endParaRPr lang="en-CA"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a:normAutofit/>
          </a:bodyPr>
          <a:lstStyle/>
          <a:p>
            <a:pPr eaLnBrk="1" hangingPunct="1">
              <a:defRPr/>
            </a:pPr>
            <a:r>
              <a:rPr lang="en-CA" sz="3500" dirty="0" smtClean="0">
                <a:solidFill>
                  <a:schemeClr val="accent2"/>
                </a:solidFill>
              </a:rPr>
              <a:t>Boundary Changes w/Grandfathering: Cons</a:t>
            </a:r>
          </a:p>
        </p:txBody>
      </p:sp>
      <p:sp>
        <p:nvSpPr>
          <p:cNvPr id="32770" name="Content Placeholder 2"/>
          <p:cNvSpPr>
            <a:spLocks noGrp="1"/>
          </p:cNvSpPr>
          <p:nvPr>
            <p:ph idx="1"/>
          </p:nvPr>
        </p:nvSpPr>
        <p:spPr>
          <a:xfrm>
            <a:off x="457200" y="1600200"/>
            <a:ext cx="8229600" cy="4495800"/>
          </a:xfrm>
        </p:spPr>
        <p:txBody>
          <a:bodyPr/>
          <a:lstStyle/>
          <a:p>
            <a:pPr marL="174625" indent="-174625" eaLnBrk="1" hangingPunct="1"/>
            <a:r>
              <a:rPr lang="en-CA" sz="2500" dirty="0" smtClean="0"/>
              <a:t>May not be a stand-alone solution (at least in the short-term) </a:t>
            </a:r>
            <a:endParaRPr lang="en-US" sz="2500" dirty="0" smtClean="0"/>
          </a:p>
          <a:p>
            <a:pPr marL="174625" indent="-174625" eaLnBrk="1" hangingPunct="1"/>
            <a:r>
              <a:rPr lang="en-CA" sz="2500" dirty="0" smtClean="0"/>
              <a:t>May have minimal impact - boundary adjustment might have to be big to free desired space</a:t>
            </a:r>
            <a:endParaRPr lang="en-US" sz="2500" dirty="0" smtClean="0"/>
          </a:p>
          <a:p>
            <a:pPr marL="174625" indent="-174625" eaLnBrk="1" hangingPunct="1"/>
            <a:r>
              <a:rPr lang="en-CA" sz="2500" dirty="0" smtClean="0"/>
              <a:t>Potentially longer commute for some kids – </a:t>
            </a:r>
            <a:endParaRPr lang="en-US" sz="2500" dirty="0" smtClean="0">
              <a:solidFill>
                <a:schemeClr val="hlink"/>
              </a:solidFill>
            </a:endParaRPr>
          </a:p>
          <a:p>
            <a:pPr marL="174625" indent="-174625" eaLnBrk="1" hangingPunct="1"/>
            <a:r>
              <a:rPr lang="en-CA" sz="2500" dirty="0" smtClean="0"/>
              <a:t>Property values</a:t>
            </a:r>
            <a:endParaRPr lang="en-US" sz="2500" dirty="0" smtClean="0"/>
          </a:p>
          <a:p>
            <a:pPr marL="174625" indent="-174625" eaLnBrk="1" hangingPunct="1"/>
            <a:r>
              <a:rPr lang="en-CA" sz="2500" dirty="0" smtClean="0"/>
              <a:t>English/French inequality if boundaries adjusted only for one</a:t>
            </a:r>
            <a:endParaRPr lang="en-US" sz="2500" dirty="0" smtClean="0"/>
          </a:p>
          <a:p>
            <a:pPr marL="174625" indent="-174625" eaLnBrk="1" hangingPunct="1"/>
            <a:r>
              <a:rPr lang="en-CA" sz="2500" dirty="0" smtClean="0"/>
              <a:t>“Community uproar”</a:t>
            </a:r>
            <a:r>
              <a:rPr lang="en-US" sz="2500" dirty="0" smtClean="0"/>
              <a:t> </a:t>
            </a:r>
            <a:endParaRPr lang="en-CA" sz="2500" dirty="0" smtClean="0"/>
          </a:p>
          <a:p>
            <a:pPr marL="174625" indent="-174625" eaLnBrk="1" hangingPunct="1"/>
            <a:endParaRPr lang="en-CA" sz="25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60</a:t>
            </a:fld>
            <a:endParaRPr lang="en-CA"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Benefit of Music Program</a:t>
            </a:r>
            <a:endParaRPr lang="en-CA" dirty="0">
              <a:solidFill>
                <a:schemeClr val="accent2"/>
              </a:solidFill>
            </a:endParaRPr>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a:buChar char="•"/>
              <a:defRPr/>
            </a:pPr>
            <a:r>
              <a:rPr lang="en-US" dirty="0" smtClean="0"/>
              <a:t>It </a:t>
            </a:r>
            <a:r>
              <a:rPr lang="en-US" dirty="0"/>
              <a:t>is well documented that children’s intellectual and emotional development is enhanced through study of the arts . Students develop the ability to think creatively and critically (Ontario Curriculum, 2009)</a:t>
            </a:r>
          </a:p>
          <a:p>
            <a:pPr eaLnBrk="1" fontAlgn="auto" hangingPunct="1">
              <a:spcAft>
                <a:spcPts val="0"/>
              </a:spcAft>
              <a:buFont typeface="Arial"/>
              <a:buChar char="•"/>
              <a:defRPr/>
            </a:pPr>
            <a:r>
              <a:rPr lang="en-US" dirty="0" smtClean="0"/>
              <a:t>Promotes </a:t>
            </a:r>
            <a:r>
              <a:rPr lang="en-US" dirty="0"/>
              <a:t>artistic </a:t>
            </a:r>
            <a:r>
              <a:rPr lang="en-US" dirty="0" smtClean="0"/>
              <a:t>literacy</a:t>
            </a:r>
            <a:r>
              <a:rPr lang="en-US" dirty="0"/>
              <a:t> </a:t>
            </a:r>
          </a:p>
          <a:p>
            <a:pPr eaLnBrk="1" fontAlgn="auto" hangingPunct="1">
              <a:spcAft>
                <a:spcPts val="0"/>
              </a:spcAft>
              <a:buFont typeface="Arial"/>
              <a:buChar char="•"/>
              <a:defRPr/>
            </a:pPr>
            <a:r>
              <a:rPr lang="en-US" dirty="0"/>
              <a:t>P</a:t>
            </a:r>
            <a:r>
              <a:rPr lang="en-US" dirty="0" smtClean="0"/>
              <a:t>romotes </a:t>
            </a:r>
            <a:r>
              <a:rPr lang="en-US" dirty="0"/>
              <a:t>risk taking, self awareness, self-</a:t>
            </a:r>
            <a:r>
              <a:rPr lang="en-US" dirty="0" smtClean="0"/>
              <a:t>confidence</a:t>
            </a:r>
            <a:r>
              <a:rPr lang="en-US" dirty="0"/>
              <a:t> </a:t>
            </a:r>
            <a:endParaRPr lang="en-US" dirty="0" smtClean="0"/>
          </a:p>
          <a:p>
            <a:pPr eaLnBrk="1" fontAlgn="auto" hangingPunct="1">
              <a:spcAft>
                <a:spcPts val="0"/>
              </a:spcAft>
              <a:buFont typeface="Arial"/>
              <a:buChar char="•"/>
              <a:defRPr/>
            </a:pPr>
            <a:r>
              <a:rPr lang="en-US" dirty="0"/>
              <a:t>P</a:t>
            </a:r>
            <a:r>
              <a:rPr lang="en-US" dirty="0" smtClean="0"/>
              <a:t>romotes </a:t>
            </a:r>
            <a:r>
              <a:rPr lang="en-US" dirty="0"/>
              <a:t>creative problem solving</a:t>
            </a:r>
          </a:p>
          <a:p>
            <a:pPr eaLnBrk="1" fontAlgn="auto" hangingPunct="1">
              <a:spcAft>
                <a:spcPts val="0"/>
              </a:spcAft>
              <a:buFont typeface="Arial"/>
              <a:buChar char="•"/>
              <a:defRPr/>
            </a:pPr>
            <a:r>
              <a:rPr lang="en-US" dirty="0"/>
              <a:t>E</a:t>
            </a:r>
            <a:r>
              <a:rPr lang="en-US" dirty="0" smtClean="0"/>
              <a:t>ncourages </a:t>
            </a:r>
            <a:r>
              <a:rPr lang="en-US" dirty="0"/>
              <a:t>innovative thinking, spontaneity, intuition, divergent thinking, and improvisation (Ontario Curriculum, 2009)</a:t>
            </a:r>
          </a:p>
          <a:p>
            <a:pPr eaLnBrk="1" fontAlgn="auto" hangingPunct="1">
              <a:spcAft>
                <a:spcPts val="0"/>
              </a:spcAft>
              <a:buFont typeface="Arial"/>
              <a:buChar char="•"/>
              <a:defRPr/>
            </a:pPr>
            <a:r>
              <a:rPr lang="en-US" dirty="0"/>
              <a:t>M</a:t>
            </a:r>
            <a:r>
              <a:rPr lang="en-US" dirty="0" smtClean="0"/>
              <a:t>usic </a:t>
            </a:r>
            <a:r>
              <a:rPr lang="en-US" dirty="0"/>
              <a:t>contributes to the development of listening and cognitive </a:t>
            </a:r>
            <a:r>
              <a:rPr lang="en-US" dirty="0" smtClean="0"/>
              <a:t>skills</a:t>
            </a:r>
            <a:r>
              <a:rPr lang="en-US" dirty="0"/>
              <a:t> </a:t>
            </a:r>
          </a:p>
          <a:p>
            <a:pPr eaLnBrk="1" fontAlgn="auto" hangingPunct="1">
              <a:spcAft>
                <a:spcPts val="0"/>
              </a:spcAft>
              <a:buFont typeface="Arial"/>
              <a:buChar char="•"/>
              <a:defRPr/>
            </a:pPr>
            <a:r>
              <a:rPr lang="en-US" dirty="0"/>
              <a:t>A</a:t>
            </a:r>
            <a:r>
              <a:rPr lang="en-US" dirty="0" smtClean="0"/>
              <a:t>ffects </a:t>
            </a:r>
            <a:r>
              <a:rPr lang="en-US" dirty="0"/>
              <a:t>auditory verbal </a:t>
            </a:r>
            <a:r>
              <a:rPr lang="en-US" dirty="0" smtClean="0"/>
              <a:t>memory</a:t>
            </a: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61</a:t>
            </a:fld>
            <a:endParaRPr lang="en-CA"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Overall Workable Options: </a:t>
            </a:r>
            <a:br>
              <a:rPr lang="en-CA" dirty="0" smtClean="0">
                <a:solidFill>
                  <a:schemeClr val="accent2"/>
                </a:solidFill>
              </a:rPr>
            </a:br>
            <a:r>
              <a:rPr lang="en-CA" dirty="0" smtClean="0">
                <a:solidFill>
                  <a:schemeClr val="accent2"/>
                </a:solidFill>
              </a:rPr>
              <a:t>Decision Tree??</a:t>
            </a:r>
            <a:endParaRPr lang="en-CA" dirty="0">
              <a:solidFill>
                <a:schemeClr val="accent2"/>
              </a:solidFill>
            </a:endParaRPr>
          </a:p>
        </p:txBody>
      </p:sp>
      <p:sp>
        <p:nvSpPr>
          <p:cNvPr id="7" name="Flowchart: Alternate Process 6"/>
          <p:cNvSpPr/>
          <p:nvPr/>
        </p:nvSpPr>
        <p:spPr>
          <a:xfrm>
            <a:off x="2771775" y="1700213"/>
            <a:ext cx="1152525" cy="61277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Boundary changes</a:t>
            </a:r>
          </a:p>
        </p:txBody>
      </p:sp>
      <p:sp>
        <p:nvSpPr>
          <p:cNvPr id="8" name="Flowchart: Alternate Process 7"/>
          <p:cNvSpPr/>
          <p:nvPr/>
        </p:nvSpPr>
        <p:spPr>
          <a:xfrm>
            <a:off x="5219700" y="1700213"/>
            <a:ext cx="1296988" cy="61277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No Boundary Changes</a:t>
            </a:r>
          </a:p>
        </p:txBody>
      </p:sp>
      <p:sp>
        <p:nvSpPr>
          <p:cNvPr id="4" name="Flowchart: Alternate Process 3"/>
          <p:cNvSpPr/>
          <p:nvPr/>
        </p:nvSpPr>
        <p:spPr>
          <a:xfrm>
            <a:off x="611188" y="2636838"/>
            <a:ext cx="1439862" cy="5048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No Grandfathering</a:t>
            </a:r>
          </a:p>
        </p:txBody>
      </p:sp>
      <p:sp>
        <p:nvSpPr>
          <p:cNvPr id="5" name="Flowchart: Alternate Process 4"/>
          <p:cNvSpPr/>
          <p:nvPr/>
        </p:nvSpPr>
        <p:spPr>
          <a:xfrm>
            <a:off x="2663825" y="2636838"/>
            <a:ext cx="1368425" cy="5048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Grandfathering</a:t>
            </a:r>
          </a:p>
        </p:txBody>
      </p:sp>
      <p:cxnSp>
        <p:nvCxnSpPr>
          <p:cNvPr id="9" name="Straight Arrow Connector 8"/>
          <p:cNvCxnSpPr/>
          <p:nvPr/>
        </p:nvCxnSpPr>
        <p:spPr>
          <a:xfrm flipH="1">
            <a:off x="1547813" y="2133600"/>
            <a:ext cx="1116012" cy="358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348038" y="2349500"/>
            <a:ext cx="0" cy="2873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Flowchart: Alternate Process 11"/>
          <p:cNvSpPr/>
          <p:nvPr/>
        </p:nvSpPr>
        <p:spPr>
          <a:xfrm>
            <a:off x="4716463" y="2781300"/>
            <a:ext cx="1150937" cy="57626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Build FDK Classrooms</a:t>
            </a:r>
          </a:p>
        </p:txBody>
      </p:sp>
      <p:sp>
        <p:nvSpPr>
          <p:cNvPr id="13" name="Flowchart: Alternate Process 12"/>
          <p:cNvSpPr/>
          <p:nvPr/>
        </p:nvSpPr>
        <p:spPr>
          <a:xfrm>
            <a:off x="6948488" y="2384425"/>
            <a:ext cx="1511300" cy="5048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Don’t Build FDK Classrooms</a:t>
            </a:r>
          </a:p>
        </p:txBody>
      </p:sp>
      <p:cxnSp>
        <p:nvCxnSpPr>
          <p:cNvPr id="17" name="Straight Arrow Connector 16"/>
          <p:cNvCxnSpPr/>
          <p:nvPr/>
        </p:nvCxnSpPr>
        <p:spPr>
          <a:xfrm>
            <a:off x="6659563" y="2259013"/>
            <a:ext cx="288925" cy="63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Flowchart: Alternate Process 17"/>
          <p:cNvSpPr/>
          <p:nvPr/>
        </p:nvSpPr>
        <p:spPr>
          <a:xfrm>
            <a:off x="2649538" y="3576638"/>
            <a:ext cx="1368425" cy="53816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Portables Temporarily</a:t>
            </a:r>
          </a:p>
        </p:txBody>
      </p:sp>
      <p:cxnSp>
        <p:nvCxnSpPr>
          <p:cNvPr id="20" name="Straight Arrow Connector 19"/>
          <p:cNvCxnSpPr/>
          <p:nvPr/>
        </p:nvCxnSpPr>
        <p:spPr>
          <a:xfrm>
            <a:off x="3276600" y="3213100"/>
            <a:ext cx="0" cy="2873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Flowchart: Alternate Process 20"/>
          <p:cNvSpPr/>
          <p:nvPr/>
        </p:nvSpPr>
        <p:spPr>
          <a:xfrm>
            <a:off x="4679950" y="4157663"/>
            <a:ext cx="1152525" cy="4318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006 as Classroom</a:t>
            </a:r>
          </a:p>
        </p:txBody>
      </p:sp>
      <p:sp>
        <p:nvSpPr>
          <p:cNvPr id="24" name="Flowchart: Alternate Process 23"/>
          <p:cNvSpPr/>
          <p:nvPr/>
        </p:nvSpPr>
        <p:spPr>
          <a:xfrm>
            <a:off x="2159000" y="5372100"/>
            <a:ext cx="2376488" cy="8651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1 Daycare Room as Classroom or as Staff Room or HSP Rooms (and replace with classroom) </a:t>
            </a:r>
          </a:p>
        </p:txBody>
      </p:sp>
      <p:cxnSp>
        <p:nvCxnSpPr>
          <p:cNvPr id="26" name="Straight Arrow Connector 25"/>
          <p:cNvCxnSpPr/>
          <p:nvPr/>
        </p:nvCxnSpPr>
        <p:spPr>
          <a:xfrm flipH="1">
            <a:off x="4211638" y="4729163"/>
            <a:ext cx="647700" cy="536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Flowchart: Alternate Process 27"/>
          <p:cNvSpPr/>
          <p:nvPr/>
        </p:nvSpPr>
        <p:spPr>
          <a:xfrm>
            <a:off x="4814888" y="5373688"/>
            <a:ext cx="1296987" cy="863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Part of Music Room</a:t>
            </a:r>
          </a:p>
        </p:txBody>
      </p:sp>
      <p:cxnSp>
        <p:nvCxnSpPr>
          <p:cNvPr id="32" name="Straight Arrow Connector 31"/>
          <p:cNvCxnSpPr/>
          <p:nvPr/>
        </p:nvCxnSpPr>
        <p:spPr>
          <a:xfrm>
            <a:off x="5346700" y="4764088"/>
            <a:ext cx="0" cy="501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Flowchart: Alternate Process 34"/>
          <p:cNvSpPr/>
          <p:nvPr/>
        </p:nvSpPr>
        <p:spPr>
          <a:xfrm>
            <a:off x="6367463" y="3413125"/>
            <a:ext cx="1295400" cy="57626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2 Daycare Rooms for FDK</a:t>
            </a:r>
          </a:p>
        </p:txBody>
      </p:sp>
      <p:cxnSp>
        <p:nvCxnSpPr>
          <p:cNvPr id="37" name="Straight Arrow Connector 36"/>
          <p:cNvCxnSpPr/>
          <p:nvPr/>
        </p:nvCxnSpPr>
        <p:spPr>
          <a:xfrm flipH="1">
            <a:off x="7175500" y="2960688"/>
            <a:ext cx="144463" cy="3603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Flowchart: Alternate Process 37"/>
          <p:cNvSpPr/>
          <p:nvPr/>
        </p:nvSpPr>
        <p:spPr>
          <a:xfrm>
            <a:off x="7812088" y="3381375"/>
            <a:ext cx="1008062" cy="111601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102 and 1 Daycare Room for FDK</a:t>
            </a:r>
          </a:p>
        </p:txBody>
      </p:sp>
      <p:cxnSp>
        <p:nvCxnSpPr>
          <p:cNvPr id="40" name="Straight Arrow Connector 39"/>
          <p:cNvCxnSpPr/>
          <p:nvPr/>
        </p:nvCxnSpPr>
        <p:spPr>
          <a:xfrm>
            <a:off x="7956550" y="2994025"/>
            <a:ext cx="144463" cy="327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5346700" y="2384425"/>
            <a:ext cx="233363" cy="323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219700" y="3381375"/>
            <a:ext cx="0" cy="7334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61464" name="Picture 2"/>
          <p:cNvPicPr>
            <a:picLocks noGrp="1" noChangeAspect="1" noChangeArrowheads="1"/>
          </p:cNvPicPr>
          <p:nvPr>
            <p:ph idx="1"/>
          </p:nvPr>
        </p:nvPicPr>
        <p:blipFill>
          <a:blip r:embed="rId3" cstate="print"/>
          <a:srcRect/>
          <a:stretch>
            <a:fillRect/>
          </a:stretch>
        </p:blipFill>
        <p:spPr>
          <a:xfrm>
            <a:off x="6426200" y="4470400"/>
            <a:ext cx="1177925" cy="585788"/>
          </a:xfrm>
        </p:spPr>
      </p:pic>
      <p:cxnSp>
        <p:nvCxnSpPr>
          <p:cNvPr id="39" name="Straight Arrow Connector 38"/>
          <p:cNvCxnSpPr/>
          <p:nvPr/>
        </p:nvCxnSpPr>
        <p:spPr>
          <a:xfrm>
            <a:off x="7015163" y="4113213"/>
            <a:ext cx="0" cy="384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1026" idx="2"/>
          </p:cNvCxnSpPr>
          <p:nvPr/>
        </p:nvCxnSpPr>
        <p:spPr>
          <a:xfrm>
            <a:off x="7015163" y="5056188"/>
            <a:ext cx="0" cy="209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Flowchart: Alternate Process 51"/>
          <p:cNvSpPr/>
          <p:nvPr/>
        </p:nvSpPr>
        <p:spPr>
          <a:xfrm>
            <a:off x="6397625" y="5372100"/>
            <a:ext cx="1296988" cy="8651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t>Use Part of Music Room</a:t>
            </a:r>
          </a:p>
        </p:txBody>
      </p:sp>
      <p:cxnSp>
        <p:nvCxnSpPr>
          <p:cNvPr id="50" name="Straight Arrow Connector 49"/>
          <p:cNvCxnSpPr/>
          <p:nvPr/>
        </p:nvCxnSpPr>
        <p:spPr>
          <a:xfrm flipH="1">
            <a:off x="7399338" y="4113213"/>
            <a:ext cx="384175" cy="339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Slide Number Placeholder 29"/>
          <p:cNvSpPr>
            <a:spLocks noGrp="1"/>
          </p:cNvSpPr>
          <p:nvPr>
            <p:ph type="sldNum" sz="quarter" idx="12"/>
          </p:nvPr>
        </p:nvSpPr>
        <p:spPr/>
        <p:txBody>
          <a:bodyPr/>
          <a:lstStyle/>
          <a:p>
            <a:pPr>
              <a:defRPr/>
            </a:pPr>
            <a:fld id="{06EC3BA7-DBC0-4994-829A-0B015E946B58}" type="slidenum">
              <a:rPr lang="en-CA" smtClean="0"/>
              <a:pPr>
                <a:defRPr/>
              </a:pPr>
              <a:t>62</a:t>
            </a:fld>
            <a:endParaRPr lang="en-CA"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2"/>
            </a:solidFill>
          </a:ln>
        </p:spPr>
        <p:txBody>
          <a:bodyPr>
            <a:normAutofit fontScale="90000"/>
          </a:bodyPr>
          <a:lstStyle/>
          <a:p>
            <a:r>
              <a:rPr lang="en-CA" dirty="0" smtClean="0"/>
              <a:t>Basic Decision  to Obtain 2 Classrooms for FDK</a:t>
            </a:r>
            <a:endParaRPr lang="en-CA" dirty="0"/>
          </a:p>
        </p:txBody>
      </p:sp>
      <p:graphicFrame>
        <p:nvGraphicFramePr>
          <p:cNvPr id="4" name="Content Placeholder 3"/>
          <p:cNvGraphicFramePr>
            <a:graphicFrameLocks noGrp="1"/>
          </p:cNvGraphicFramePr>
          <p:nvPr>
            <p:ph idx="1"/>
          </p:nvPr>
        </p:nvGraphicFramePr>
        <p:xfrm>
          <a:off x="467544" y="1556792"/>
          <a:ext cx="8363272"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pPr>
              <a:defRPr/>
            </a:pPr>
            <a:fld id="{06EC3BA7-DBC0-4994-829A-0B015E946B58}" type="slidenum">
              <a:rPr lang="en-CA" smtClean="0"/>
              <a:pPr>
                <a:defRPr/>
              </a:pPr>
              <a:t>63</a:t>
            </a:fld>
            <a:endParaRPr lang="en-CA"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Program Change: 1-6 school</a:t>
            </a:r>
            <a:endParaRPr lang="en-CA" dirty="0">
              <a:solidFill>
                <a:schemeClr val="accent2"/>
              </a:solidFill>
            </a:endParaRPr>
          </a:p>
        </p:txBody>
      </p:sp>
      <p:sp>
        <p:nvSpPr>
          <p:cNvPr id="3" name="Content Placeholder 2"/>
          <p:cNvSpPr>
            <a:spLocks noGrp="1"/>
          </p:cNvSpPr>
          <p:nvPr>
            <p:ph idx="1"/>
          </p:nvPr>
        </p:nvSpPr>
        <p:spPr/>
        <p:txBody>
          <a:bodyPr rtlCol="0">
            <a:normAutofit/>
          </a:bodyPr>
          <a:lstStyle/>
          <a:p>
            <a:pPr marL="914400" lvl="1" indent="-514350" eaLnBrk="1" fontAlgn="auto" hangingPunct="1">
              <a:spcAft>
                <a:spcPts val="0"/>
              </a:spcAft>
              <a:buFont typeface="Arial" pitchFamily="34" charset="0"/>
              <a:buChar char="–"/>
              <a:defRPr/>
            </a:pPr>
            <a:r>
              <a:rPr lang="en-CA" sz="2000" dirty="0" smtClean="0"/>
              <a:t>Would be done through a boundary change so that students who would be within Allenby’s boundaries for SK-6 would go to another school for JK – likely to both North Prep and JRR</a:t>
            </a:r>
          </a:p>
          <a:p>
            <a:pPr marL="800100" lvl="2" indent="0" eaLnBrk="1" fontAlgn="auto" hangingPunct="1">
              <a:spcAft>
                <a:spcPts val="0"/>
              </a:spcAft>
              <a:buFont typeface="Arial" pitchFamily="34" charset="0"/>
              <a:buNone/>
              <a:defRPr/>
            </a:pPr>
            <a:endParaRPr lang="en-CA" dirty="0" smtClean="0"/>
          </a:p>
          <a:p>
            <a:pPr marL="1314450" lvl="2" indent="-514350" eaLnBrk="1" fontAlgn="auto" hangingPunct="1">
              <a:spcAft>
                <a:spcPts val="0"/>
              </a:spcAft>
              <a:buFont typeface="Arial" pitchFamily="34" charset="0"/>
              <a:buChar char="•"/>
              <a:defRPr/>
            </a:pPr>
            <a:endParaRPr lang="en-CA" dirty="0" smtClean="0"/>
          </a:p>
        </p:txBody>
      </p:sp>
      <p:pic>
        <p:nvPicPr>
          <p:cNvPr id="64515" name="Picture 2"/>
          <p:cNvPicPr>
            <a:picLocks noChangeAspect="1" noChangeArrowheads="1"/>
          </p:cNvPicPr>
          <p:nvPr/>
        </p:nvPicPr>
        <p:blipFill>
          <a:blip r:embed="rId3" cstate="print"/>
          <a:srcRect/>
          <a:stretch>
            <a:fillRect/>
          </a:stretch>
        </p:blipFill>
        <p:spPr bwMode="auto">
          <a:xfrm>
            <a:off x="2987675" y="3284538"/>
            <a:ext cx="3495675" cy="3529012"/>
          </a:xfrm>
          <a:prstGeom prst="rect">
            <a:avLst/>
          </a:prstGeom>
          <a:noFill/>
          <a:ln w="9525">
            <a:noFill/>
            <a:miter lim="800000"/>
            <a:headEnd/>
            <a:tailEnd/>
          </a:ln>
        </p:spPr>
      </p:pic>
      <p:sp>
        <p:nvSpPr>
          <p:cNvPr id="4" name="Oval 3"/>
          <p:cNvSpPr/>
          <p:nvPr/>
        </p:nvSpPr>
        <p:spPr>
          <a:xfrm>
            <a:off x="3276600" y="5805488"/>
            <a:ext cx="503238" cy="431800"/>
          </a:xfrm>
          <a:prstGeom prst="ellipse">
            <a:avLst/>
          </a:prstGeom>
          <a:noFill/>
          <a:ln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5" name="Oval 4"/>
          <p:cNvSpPr/>
          <p:nvPr/>
        </p:nvSpPr>
        <p:spPr>
          <a:xfrm>
            <a:off x="5292725" y="4149725"/>
            <a:ext cx="503238" cy="431800"/>
          </a:xfrm>
          <a:prstGeom prst="ellipse">
            <a:avLst/>
          </a:prstGeom>
          <a:noFill/>
          <a:ln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6" name="Cloud 5"/>
          <p:cNvSpPr/>
          <p:nvPr/>
        </p:nvSpPr>
        <p:spPr>
          <a:xfrm>
            <a:off x="4356100" y="5445125"/>
            <a:ext cx="576263" cy="504825"/>
          </a:xfrm>
          <a:prstGeom prst="cloud">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8" name="Slide Number Placeholder 7"/>
          <p:cNvSpPr>
            <a:spLocks noGrp="1"/>
          </p:cNvSpPr>
          <p:nvPr>
            <p:ph type="sldNum" sz="quarter" idx="12"/>
          </p:nvPr>
        </p:nvSpPr>
        <p:spPr/>
        <p:txBody>
          <a:bodyPr/>
          <a:lstStyle/>
          <a:p>
            <a:pPr>
              <a:defRPr/>
            </a:pPr>
            <a:fld id="{06EC3BA7-DBC0-4994-829A-0B015E946B58}" type="slidenum">
              <a:rPr lang="en-CA" smtClean="0"/>
              <a:pPr>
                <a:defRPr/>
              </a:pPr>
              <a:t>64</a:t>
            </a:fld>
            <a:endParaRPr lang="en-CA" dirty="0"/>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Program Change: Allenby 1-6 School</a:t>
            </a:r>
            <a:endParaRPr lang="en-CA" dirty="0">
              <a:solidFill>
                <a:schemeClr val="accent2"/>
              </a:solidFill>
            </a:endParaRPr>
          </a:p>
        </p:txBody>
      </p:sp>
      <p:sp>
        <p:nvSpPr>
          <p:cNvPr id="3" name="Content Placeholder 2"/>
          <p:cNvSpPr>
            <a:spLocks noGrp="1"/>
          </p:cNvSpPr>
          <p:nvPr>
            <p:ph sz="half" idx="1"/>
          </p:nvPr>
        </p:nvSpPr>
        <p:spPr/>
        <p:txBody>
          <a:bodyPr rtlCol="0">
            <a:normAutofit lnSpcReduction="10000"/>
          </a:bodyPr>
          <a:lstStyle/>
          <a:p>
            <a:pPr marL="514350" indent="-514350" eaLnBrk="1" fontAlgn="auto" hangingPunct="1">
              <a:spcAft>
                <a:spcPts val="0"/>
              </a:spcAft>
              <a:buFont typeface="+mj-lt"/>
              <a:buAutoNum type="arabicPeriod" startAt="4"/>
              <a:defRPr/>
            </a:pPr>
            <a:r>
              <a:rPr lang="en-CA" dirty="0" smtClean="0"/>
              <a:t>Allenby becomes a </a:t>
            </a:r>
          </a:p>
          <a:p>
            <a:pPr marL="0" indent="0" eaLnBrk="1" fontAlgn="auto" hangingPunct="1">
              <a:spcAft>
                <a:spcPts val="0"/>
              </a:spcAft>
              <a:buFont typeface="Arial" pitchFamily="34" charset="0"/>
              <a:buNone/>
              <a:defRPr/>
            </a:pPr>
            <a:r>
              <a:rPr lang="en-CA" dirty="0"/>
              <a:t> </a:t>
            </a:r>
            <a:r>
              <a:rPr lang="en-CA" dirty="0" smtClean="0"/>
              <a:t>      SK-6 school</a:t>
            </a:r>
          </a:p>
          <a:p>
            <a:pPr marL="914400" lvl="1" indent="-514350" eaLnBrk="1" fontAlgn="auto" hangingPunct="1">
              <a:spcAft>
                <a:spcPts val="0"/>
              </a:spcAft>
              <a:buFont typeface="Arial" pitchFamily="34" charset="0"/>
              <a:buChar char="–"/>
              <a:defRPr/>
            </a:pPr>
            <a:r>
              <a:rPr lang="en-CA" dirty="0" smtClean="0"/>
              <a:t>Assumptions: </a:t>
            </a:r>
          </a:p>
          <a:p>
            <a:pPr marL="1314450" lvl="2" indent="-514350" eaLnBrk="1" fontAlgn="auto" hangingPunct="1">
              <a:spcAft>
                <a:spcPts val="0"/>
              </a:spcAft>
              <a:buFont typeface="Arial" pitchFamily="34" charset="0"/>
              <a:buChar char="•"/>
              <a:defRPr/>
            </a:pPr>
            <a:r>
              <a:rPr lang="en-CA" dirty="0" smtClean="0"/>
              <a:t>Unlikely to be a FDK school created at Bannockburn PS, which is currently leased out</a:t>
            </a:r>
          </a:p>
          <a:p>
            <a:pPr marL="1314450" lvl="2" indent="-514350" eaLnBrk="1" fontAlgn="auto" hangingPunct="1">
              <a:spcAft>
                <a:spcPts val="0"/>
              </a:spcAft>
              <a:buFont typeface="Arial" pitchFamily="34" charset="0"/>
              <a:buChar char="•"/>
              <a:defRPr/>
            </a:pPr>
            <a:r>
              <a:rPr lang="en-CA" dirty="0" smtClean="0"/>
              <a:t>Is costly to retrofit and bus students.  Other schools don’t want it.</a:t>
            </a:r>
          </a:p>
          <a:p>
            <a:pPr marL="1314450" lvl="2" indent="-514350" eaLnBrk="1" fontAlgn="auto" hangingPunct="1">
              <a:spcAft>
                <a:spcPts val="0"/>
              </a:spcAft>
              <a:buFont typeface="Arial" pitchFamily="34" charset="0"/>
              <a:buChar char="•"/>
              <a:defRPr/>
            </a:pPr>
            <a:r>
              <a:rPr lang="en-CA" i="1" dirty="0" smtClean="0"/>
              <a:t>Note</a:t>
            </a:r>
            <a:r>
              <a:rPr lang="en-CA" dirty="0" smtClean="0"/>
              <a:t>: Bannockburn PS not suitable for middle school site.</a:t>
            </a:r>
          </a:p>
          <a:p>
            <a:pPr marL="1257300" lvl="3" indent="0" eaLnBrk="1" fontAlgn="auto" hangingPunct="1">
              <a:spcAft>
                <a:spcPts val="0"/>
              </a:spcAft>
              <a:buFont typeface="Arial" pitchFamily="34" charset="0"/>
              <a:buNone/>
              <a:defRPr/>
            </a:pPr>
            <a:endParaRPr lang="en-CA" dirty="0" smtClean="0"/>
          </a:p>
          <a:p>
            <a:pPr marL="1771650" lvl="3" indent="-514350" eaLnBrk="1" fontAlgn="auto" hangingPunct="1">
              <a:spcAft>
                <a:spcPts val="0"/>
              </a:spcAft>
              <a:buFont typeface="Arial" pitchFamily="34" charset="0"/>
              <a:buChar char="–"/>
              <a:defRPr/>
            </a:pPr>
            <a:endParaRPr lang="en-CA" dirty="0" smtClean="0"/>
          </a:p>
          <a:p>
            <a:pPr marL="1314450" lvl="2" indent="-514350" eaLnBrk="1" fontAlgn="auto" hangingPunct="1">
              <a:spcAft>
                <a:spcPts val="0"/>
              </a:spcAft>
              <a:buFont typeface="Arial" pitchFamily="34" charset="0"/>
              <a:buChar char="•"/>
              <a:defRPr/>
            </a:pPr>
            <a:endParaRPr lang="en-CA" dirty="0" smtClean="0"/>
          </a:p>
          <a:p>
            <a:pPr marL="1314450" lvl="2" indent="-514350" eaLnBrk="1" fontAlgn="auto" hangingPunct="1">
              <a:spcAft>
                <a:spcPts val="0"/>
              </a:spcAft>
              <a:buFont typeface="Arial" pitchFamily="34" charset="0"/>
              <a:buChar char="•"/>
              <a:defRPr/>
            </a:pPr>
            <a:endParaRPr lang="en-CA" dirty="0" smtClean="0"/>
          </a:p>
        </p:txBody>
      </p:sp>
      <p:pic>
        <p:nvPicPr>
          <p:cNvPr id="66563" name="Picture 2"/>
          <p:cNvPicPr>
            <a:picLocks noChangeAspect="1" noChangeArrowheads="1"/>
          </p:cNvPicPr>
          <p:nvPr/>
        </p:nvPicPr>
        <p:blipFill>
          <a:blip r:embed="rId3" cstate="print"/>
          <a:srcRect/>
          <a:stretch>
            <a:fillRect/>
          </a:stretch>
        </p:blipFill>
        <p:spPr bwMode="auto">
          <a:xfrm>
            <a:off x="5537200" y="1628775"/>
            <a:ext cx="2249488" cy="4427538"/>
          </a:xfrm>
          <a:prstGeom prst="rect">
            <a:avLst/>
          </a:prstGeom>
          <a:noFill/>
          <a:ln w="9525">
            <a:noFill/>
            <a:miter lim="800000"/>
            <a:headEnd/>
            <a:tailEnd/>
          </a:ln>
        </p:spPr>
      </p:pic>
      <p:sp>
        <p:nvSpPr>
          <p:cNvPr id="5" name="Cloud 4"/>
          <p:cNvSpPr/>
          <p:nvPr/>
        </p:nvSpPr>
        <p:spPr>
          <a:xfrm>
            <a:off x="6227763" y="5445125"/>
            <a:ext cx="576262" cy="504825"/>
          </a:xfrm>
          <a:prstGeom prst="cloud">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6" name="Oval 5"/>
          <p:cNvSpPr/>
          <p:nvPr/>
        </p:nvSpPr>
        <p:spPr>
          <a:xfrm>
            <a:off x="6156325" y="1844675"/>
            <a:ext cx="719138" cy="576263"/>
          </a:xfrm>
          <a:prstGeom prst="ellipse">
            <a:avLst/>
          </a:prstGeom>
          <a:noFill/>
          <a:ln cmpd="tri"/>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7" name="Slide Number Placeholder 6"/>
          <p:cNvSpPr>
            <a:spLocks noGrp="1"/>
          </p:cNvSpPr>
          <p:nvPr>
            <p:ph type="sldNum" sz="quarter" idx="12"/>
          </p:nvPr>
        </p:nvSpPr>
        <p:spPr/>
        <p:txBody>
          <a:bodyPr/>
          <a:lstStyle/>
          <a:p>
            <a:pPr>
              <a:defRPr/>
            </a:pPr>
            <a:fld id="{4491FB20-1297-4393-BBD7-1AC28430EBD3}" type="slidenum">
              <a:rPr lang="en-CA" smtClean="0"/>
              <a:pPr>
                <a:defRPr/>
              </a:pPr>
              <a:t>65</a:t>
            </a:fld>
            <a:endParaRPr lang="en-CA"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FDK/Space Committee</a:t>
            </a:r>
            <a:endParaRPr lang="en-CA" dirty="0"/>
          </a:p>
        </p:txBody>
      </p:sp>
      <p:sp>
        <p:nvSpPr>
          <p:cNvPr id="3" name="Content Placeholder 2"/>
          <p:cNvSpPr>
            <a:spLocks noGrp="1"/>
          </p:cNvSpPr>
          <p:nvPr>
            <p:ph idx="1"/>
          </p:nvPr>
        </p:nvSpPr>
        <p:spPr/>
        <p:txBody>
          <a:bodyPr>
            <a:normAutofit fontScale="77500" lnSpcReduction="20000"/>
          </a:bodyPr>
          <a:lstStyle/>
          <a:p>
            <a:r>
              <a:rPr lang="en-CA" dirty="0" smtClean="0"/>
              <a:t>Committee formed after the first FDK meeting Dec 15, 2011</a:t>
            </a:r>
            <a:endParaRPr lang="en-CA" i="1" dirty="0" smtClean="0"/>
          </a:p>
          <a:p>
            <a:r>
              <a:rPr lang="en-CA" dirty="0" smtClean="0"/>
              <a:t>Committee represents a cross-section of Allenby population: </a:t>
            </a:r>
          </a:p>
          <a:p>
            <a:pPr lvl="1"/>
            <a:r>
              <a:rPr lang="en-CA" dirty="0" smtClean="0"/>
              <a:t>English, French, Daycare parents, parents of younger and older children, and all of the borders (North, South, East and West)</a:t>
            </a:r>
          </a:p>
          <a:p>
            <a:r>
              <a:rPr lang="en-CA" dirty="0" smtClean="0"/>
              <a:t>Committee reviews data and submits requests for additional data from the TDSB</a:t>
            </a:r>
          </a:p>
          <a:p>
            <a:r>
              <a:rPr lang="en-CA" dirty="0" smtClean="0"/>
              <a:t>Meeting in December brainstormed several potential scenarios and developed pros and cons</a:t>
            </a:r>
          </a:p>
          <a:p>
            <a:r>
              <a:rPr lang="en-CA" dirty="0" smtClean="0"/>
              <a:t>Meeting February 20</a:t>
            </a:r>
            <a:r>
              <a:rPr lang="en-CA" baseline="30000" dirty="0" smtClean="0"/>
              <a:t>th</a:t>
            </a:r>
            <a:r>
              <a:rPr lang="en-CA" dirty="0" smtClean="0"/>
              <a:t> looked at more potential scenarios and developed questions to request more data from the TDSB</a:t>
            </a:r>
          </a:p>
          <a:p>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66</a:t>
            </a:fld>
            <a:endParaRPr lang="en-CA"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274638"/>
            <a:ext cx="8137525" cy="1209675"/>
          </a:xfrm>
          <a:ln>
            <a:solidFill>
              <a:schemeClr val="accent1">
                <a:shade val="50000"/>
              </a:schemeClr>
            </a:solidFill>
          </a:ln>
        </p:spPr>
        <p:txBody>
          <a:bodyPr rtlCol="0">
            <a:normAutofit fontScale="90000"/>
          </a:bodyPr>
          <a:lstStyle/>
          <a:p>
            <a:pPr eaLnBrk="1" fontAlgn="auto" hangingPunct="1">
              <a:spcAft>
                <a:spcPts val="0"/>
              </a:spcAft>
              <a:defRPr/>
            </a:pPr>
            <a:r>
              <a:rPr lang="en-CA" dirty="0" smtClean="0">
                <a:solidFill>
                  <a:schemeClr val="accent2"/>
                </a:solidFill>
              </a:rPr>
              <a:t>Current Footprint: We have 5 and need 7 rooms to incorporate FDK</a:t>
            </a:r>
            <a:endParaRPr lang="en-CA" dirty="0">
              <a:solidFill>
                <a:schemeClr val="accent2"/>
              </a:solidFill>
            </a:endParaRP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endParaRPr lang="en-CA" dirty="0" smtClean="0"/>
          </a:p>
          <a:p>
            <a:pPr marL="0" indent="0" eaLnBrk="1" fontAlgn="auto" hangingPunct="1">
              <a:spcAft>
                <a:spcPts val="0"/>
              </a:spcAft>
              <a:buFont typeface="Arial" pitchFamily="34" charset="0"/>
              <a:buNone/>
              <a:defRPr/>
            </a:pPr>
            <a:endParaRPr lang="en-CA" dirty="0"/>
          </a:p>
        </p:txBody>
      </p:sp>
      <p:pic>
        <p:nvPicPr>
          <p:cNvPr id="21507" name="Picture 2"/>
          <p:cNvPicPr>
            <a:picLocks noChangeAspect="1" noChangeArrowheads="1"/>
          </p:cNvPicPr>
          <p:nvPr/>
        </p:nvPicPr>
        <p:blipFill>
          <a:blip r:embed="rId3" cstate="print"/>
          <a:srcRect/>
          <a:stretch>
            <a:fillRect/>
          </a:stretch>
        </p:blipFill>
        <p:spPr bwMode="auto">
          <a:xfrm>
            <a:off x="611188" y="2546350"/>
            <a:ext cx="5713412" cy="4213225"/>
          </a:xfrm>
          <a:prstGeom prst="rect">
            <a:avLst/>
          </a:prstGeom>
          <a:noFill/>
          <a:ln w="9525">
            <a:noFill/>
            <a:miter lim="800000"/>
            <a:headEnd/>
            <a:tailEnd/>
          </a:ln>
        </p:spPr>
      </p:pic>
      <p:sp>
        <p:nvSpPr>
          <p:cNvPr id="5" name="Line Callout 2 4"/>
          <p:cNvSpPr/>
          <p:nvPr/>
        </p:nvSpPr>
        <p:spPr>
          <a:xfrm>
            <a:off x="6948488" y="5661025"/>
            <a:ext cx="1516062" cy="720725"/>
          </a:xfrm>
          <a:prstGeom prst="borderCallout2">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Main Door of School</a:t>
            </a:r>
          </a:p>
        </p:txBody>
      </p:sp>
      <p:sp>
        <p:nvSpPr>
          <p:cNvPr id="6" name="Line Callout 2 5"/>
          <p:cNvSpPr/>
          <p:nvPr/>
        </p:nvSpPr>
        <p:spPr>
          <a:xfrm>
            <a:off x="3132138" y="1968500"/>
            <a:ext cx="1303337" cy="612775"/>
          </a:xfrm>
          <a:prstGeom prst="borderCallout2">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sz="1400" dirty="0">
                <a:solidFill>
                  <a:schemeClr val="tx1"/>
                </a:solidFill>
              </a:rPr>
              <a:t>Exit to JK/ SK Playground</a:t>
            </a:r>
          </a:p>
        </p:txBody>
      </p:sp>
      <p:sp>
        <p:nvSpPr>
          <p:cNvPr id="21510" name="TextBox 13"/>
          <p:cNvSpPr txBox="1">
            <a:spLocks noChangeArrowheads="1"/>
          </p:cNvSpPr>
          <p:nvPr/>
        </p:nvSpPr>
        <p:spPr bwMode="auto">
          <a:xfrm>
            <a:off x="2627313" y="6237288"/>
            <a:ext cx="841375" cy="277812"/>
          </a:xfrm>
          <a:prstGeom prst="rect">
            <a:avLst/>
          </a:prstGeom>
          <a:noFill/>
          <a:ln w="9525">
            <a:noFill/>
            <a:miter lim="800000"/>
            <a:headEnd/>
            <a:tailEnd/>
          </a:ln>
        </p:spPr>
        <p:txBody>
          <a:bodyPr>
            <a:spAutoFit/>
          </a:bodyPr>
          <a:lstStyle/>
          <a:p>
            <a:r>
              <a:rPr lang="en-CA" sz="1200" dirty="0">
                <a:latin typeface="Calibri" pitchFamily="34" charset="0"/>
              </a:rPr>
              <a:t>756 sq. ft</a:t>
            </a:r>
          </a:p>
        </p:txBody>
      </p:sp>
      <p:sp>
        <p:nvSpPr>
          <p:cNvPr id="21511" name="TextBox 15"/>
          <p:cNvSpPr txBox="1">
            <a:spLocks noChangeArrowheads="1"/>
          </p:cNvSpPr>
          <p:nvPr/>
        </p:nvSpPr>
        <p:spPr bwMode="auto">
          <a:xfrm>
            <a:off x="4067175" y="6237288"/>
            <a:ext cx="865188" cy="277812"/>
          </a:xfrm>
          <a:prstGeom prst="rect">
            <a:avLst/>
          </a:prstGeom>
          <a:noFill/>
          <a:ln w="9525">
            <a:noFill/>
            <a:miter lim="800000"/>
            <a:headEnd/>
            <a:tailEnd/>
          </a:ln>
        </p:spPr>
        <p:txBody>
          <a:bodyPr>
            <a:spAutoFit/>
          </a:bodyPr>
          <a:lstStyle/>
          <a:p>
            <a:r>
              <a:rPr lang="en-CA" sz="1200" dirty="0">
                <a:latin typeface="Calibri" pitchFamily="34" charset="0"/>
              </a:rPr>
              <a:t>720 sq. ft</a:t>
            </a:r>
          </a:p>
        </p:txBody>
      </p:sp>
      <p:sp>
        <p:nvSpPr>
          <p:cNvPr id="21512" name="TextBox 16"/>
          <p:cNvSpPr txBox="1">
            <a:spLocks noChangeArrowheads="1"/>
          </p:cNvSpPr>
          <p:nvPr/>
        </p:nvSpPr>
        <p:spPr bwMode="auto">
          <a:xfrm>
            <a:off x="3268663" y="3100388"/>
            <a:ext cx="792162" cy="276225"/>
          </a:xfrm>
          <a:prstGeom prst="rect">
            <a:avLst/>
          </a:prstGeom>
          <a:noFill/>
          <a:ln w="9525">
            <a:noFill/>
            <a:miter lim="800000"/>
            <a:headEnd/>
            <a:tailEnd/>
          </a:ln>
        </p:spPr>
        <p:txBody>
          <a:bodyPr>
            <a:spAutoFit/>
          </a:bodyPr>
          <a:lstStyle/>
          <a:p>
            <a:r>
              <a:rPr lang="en-CA" sz="1200" dirty="0">
                <a:latin typeface="Calibri" pitchFamily="34" charset="0"/>
              </a:rPr>
              <a:t>891 sq. ft</a:t>
            </a:r>
          </a:p>
        </p:txBody>
      </p:sp>
      <p:cxnSp>
        <p:nvCxnSpPr>
          <p:cNvPr id="19" name="Straight Arrow Connector 18"/>
          <p:cNvCxnSpPr>
            <a:stCxn id="21512" idx="2"/>
          </p:cNvCxnSpPr>
          <p:nvPr/>
        </p:nvCxnSpPr>
        <p:spPr>
          <a:xfrm flipH="1">
            <a:off x="3468688" y="3376613"/>
            <a:ext cx="196850" cy="339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987675" y="5805488"/>
            <a:ext cx="60325"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4500563" y="5805488"/>
            <a:ext cx="0"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pPr>
              <a:defRPr/>
            </a:pPr>
            <a:fld id="{06EC3BA7-DBC0-4994-829A-0B015E946B58}" type="slidenum">
              <a:rPr lang="en-CA" smtClean="0"/>
              <a:pPr>
                <a:defRPr/>
              </a:pPr>
              <a:t>67</a:t>
            </a:fld>
            <a:endParaRPr lang="en-CA"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a:ln>
            <a:solidFill>
              <a:schemeClr val="accent1"/>
            </a:solidFill>
          </a:ln>
        </p:spPr>
        <p:txBody>
          <a:bodyPr/>
          <a:lstStyle/>
          <a:p>
            <a:r>
              <a:rPr lang="en-CA" sz="3600" dirty="0" smtClean="0">
                <a:solidFill>
                  <a:schemeClr val="accent2"/>
                </a:solidFill>
              </a:rPr>
              <a:t>Repurpose Daycare Rooms: What does this mean for </a:t>
            </a:r>
            <a:r>
              <a:rPr lang="en-CA" sz="3600" u="sng" dirty="0" smtClean="0">
                <a:solidFill>
                  <a:schemeClr val="accent2"/>
                </a:solidFill>
              </a:rPr>
              <a:t>current</a:t>
            </a:r>
            <a:r>
              <a:rPr lang="en-CA" sz="3600" dirty="0" smtClean="0">
                <a:solidFill>
                  <a:schemeClr val="accent2"/>
                </a:solidFill>
              </a:rPr>
              <a:t> programs?</a:t>
            </a:r>
            <a:endParaRPr lang="en-US" sz="3600" dirty="0"/>
          </a:p>
        </p:txBody>
      </p:sp>
      <p:sp>
        <p:nvSpPr>
          <p:cNvPr id="3" name="Content Placeholder 2"/>
          <p:cNvSpPr>
            <a:spLocks noGrp="1"/>
          </p:cNvSpPr>
          <p:nvPr>
            <p:ph idx="1"/>
          </p:nvPr>
        </p:nvSpPr>
        <p:spPr>
          <a:xfrm>
            <a:off x="533400" y="1600200"/>
            <a:ext cx="8229600" cy="4525963"/>
          </a:xfrm>
        </p:spPr>
        <p:txBody>
          <a:bodyPr/>
          <a:lstStyle/>
          <a:p>
            <a:pPr marL="457200" lvl="1" indent="-457200" eaLnBrk="1" hangingPunct="1">
              <a:buFont typeface="Arial" pitchFamily="34" charset="0"/>
              <a:buChar char="•"/>
            </a:pPr>
            <a:r>
              <a:rPr lang="en-CA" dirty="0" smtClean="0"/>
              <a:t>Since there will no longer be ½ day kindergarten once FDK is implemented at Allenby in 2014-2015, there will no longer be a need for Kindergarten child care </a:t>
            </a:r>
            <a:r>
              <a:rPr lang="en-CA" u="sng" dirty="0" smtClean="0"/>
              <a:t>during school hours.</a:t>
            </a:r>
          </a:p>
          <a:p>
            <a:pPr marL="457200" lvl="1" indent="-457200" eaLnBrk="1" hangingPunct="1">
              <a:buFont typeface="Arial" pitchFamily="34" charset="0"/>
              <a:buChar char="•"/>
            </a:pPr>
            <a:r>
              <a:rPr lang="en-US" sz="2400" dirty="0" smtClean="0"/>
              <a:t>006 and Room # 2 are also used </a:t>
            </a:r>
            <a:r>
              <a:rPr lang="en-US" sz="2400" u="sng" dirty="0" smtClean="0"/>
              <a:t>after the school day </a:t>
            </a:r>
            <a:r>
              <a:rPr lang="en-US" sz="2400" dirty="0" smtClean="0"/>
              <a:t>for before and after care programs. </a:t>
            </a:r>
          </a:p>
          <a:p>
            <a:pPr marL="685800" lvl="2" eaLnBrk="1" hangingPunct="1">
              <a:buFont typeface="Arial" pitchFamily="34" charset="0"/>
              <a:buChar char="•"/>
            </a:pPr>
            <a:r>
              <a:rPr lang="en-CA" dirty="0" smtClean="0"/>
              <a:t>There are currently 102 children enrolled in such programs and a waitlist of 393 children.</a:t>
            </a:r>
          </a:p>
          <a:p>
            <a:pPr marL="457200" lvl="1" indent="-457200" eaLnBrk="1" hangingPunct="1">
              <a:buFont typeface="Arial" pitchFamily="34" charset="0"/>
              <a:buChar char="•"/>
            </a:pPr>
            <a:r>
              <a:rPr lang="en-CA" sz="2400" dirty="0" smtClean="0"/>
              <a:t>Repurposing this space relates to use of these rooms during the </a:t>
            </a:r>
            <a:r>
              <a:rPr lang="en-CA" sz="2400" u="sng" dirty="0" smtClean="0"/>
              <a:t>school day </a:t>
            </a:r>
            <a:r>
              <a:rPr lang="en-CA" sz="2400" dirty="0" smtClean="0"/>
              <a:t>for classrooms.</a:t>
            </a:r>
          </a:p>
          <a:p>
            <a:pPr marL="457200" lvl="1" indent="-457200" eaLnBrk="1" hangingPunct="1">
              <a:buFont typeface="Arial" pitchFamily="34" charset="0"/>
              <a:buChar char="•"/>
            </a:pPr>
            <a:endParaRPr lang="en-CA" u="sng" dirty="0" smtClean="0"/>
          </a:p>
          <a:p>
            <a:pPr marL="457200" lvl="1" indent="-457200" eaLnBrk="1" hangingPunct="1">
              <a:buFont typeface="Arial" pitchFamily="34" charset="0"/>
              <a:buChar char="•"/>
            </a:pPr>
            <a:endParaRPr lang="en-CA" dirty="0" smtClean="0"/>
          </a:p>
          <a:p>
            <a:pPr marL="0" lvl="1" indent="0" eaLnBrk="1" hangingPunct="1">
              <a:buNone/>
            </a:pPr>
            <a:r>
              <a:rPr lang="en-CA" dirty="0" smtClean="0"/>
              <a:t>						</a:t>
            </a: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68</a:t>
            </a:fld>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What Has </a:t>
            </a:r>
            <a:r>
              <a:rPr lang="en-CA" dirty="0">
                <a:solidFill>
                  <a:schemeClr val="accent2"/>
                </a:solidFill>
              </a:rPr>
              <a:t>B</a:t>
            </a:r>
            <a:r>
              <a:rPr lang="en-CA" dirty="0" smtClean="0">
                <a:solidFill>
                  <a:schemeClr val="accent2"/>
                </a:solidFill>
              </a:rPr>
              <a:t>een </a:t>
            </a:r>
            <a:r>
              <a:rPr lang="en-CA" dirty="0">
                <a:solidFill>
                  <a:schemeClr val="accent2"/>
                </a:solidFill>
              </a:rPr>
              <a:t>D</a:t>
            </a:r>
            <a:r>
              <a:rPr lang="en-CA" dirty="0" smtClean="0">
                <a:solidFill>
                  <a:schemeClr val="accent2"/>
                </a:solidFill>
              </a:rPr>
              <a:t>one To Date?</a:t>
            </a:r>
            <a:endParaRPr lang="en-CA" i="1" dirty="0">
              <a:solidFill>
                <a:schemeClr val="accent2"/>
              </a:solidFill>
            </a:endParaRPr>
          </a:p>
        </p:txBody>
      </p:sp>
      <p:sp>
        <p:nvSpPr>
          <p:cNvPr id="18434" name="Content Placeholder 2"/>
          <p:cNvSpPr>
            <a:spLocks noGrp="1"/>
          </p:cNvSpPr>
          <p:nvPr>
            <p:ph idx="1"/>
          </p:nvPr>
        </p:nvSpPr>
        <p:spPr>
          <a:xfrm>
            <a:off x="457200" y="1600200"/>
            <a:ext cx="8229600" cy="4852988"/>
          </a:xfrm>
        </p:spPr>
        <p:txBody>
          <a:bodyPr/>
          <a:lstStyle/>
          <a:p>
            <a:pPr eaLnBrk="1" hangingPunct="1">
              <a:lnSpc>
                <a:spcPct val="80000"/>
              </a:lnSpc>
            </a:pPr>
            <a:r>
              <a:rPr lang="en-CA" sz="2000" dirty="0" smtClean="0"/>
              <a:t>FDK/Space Committee has been continuously reviewing data and submitting requests for additional information from the TDSB.</a:t>
            </a:r>
          </a:p>
          <a:p>
            <a:pPr eaLnBrk="1" hangingPunct="1">
              <a:lnSpc>
                <a:spcPct val="80000"/>
              </a:lnSpc>
            </a:pPr>
            <a:endParaRPr lang="en-CA" sz="2000" dirty="0" smtClean="0"/>
          </a:p>
          <a:p>
            <a:pPr eaLnBrk="1" hangingPunct="1">
              <a:lnSpc>
                <a:spcPct val="80000"/>
              </a:lnSpc>
            </a:pPr>
            <a:r>
              <a:rPr lang="en-CA" sz="2000" dirty="0" smtClean="0"/>
              <a:t>Brainstormed several potential scenarios and developed pros and cons as data received.</a:t>
            </a:r>
          </a:p>
          <a:p>
            <a:pPr eaLnBrk="1" hangingPunct="1">
              <a:lnSpc>
                <a:spcPct val="80000"/>
              </a:lnSpc>
            </a:pPr>
            <a:endParaRPr lang="en-CA" sz="2000" dirty="0" smtClean="0"/>
          </a:p>
          <a:p>
            <a:pPr eaLnBrk="1" hangingPunct="1">
              <a:lnSpc>
                <a:spcPct val="80000"/>
              </a:lnSpc>
            </a:pPr>
            <a:r>
              <a:rPr lang="en-CA" sz="2000" dirty="0" smtClean="0"/>
              <a:t>Held an in-depth FDK discussion at the APA meeting in February.</a:t>
            </a:r>
          </a:p>
          <a:p>
            <a:pPr eaLnBrk="1" hangingPunct="1">
              <a:lnSpc>
                <a:spcPct val="80000"/>
              </a:lnSpc>
            </a:pPr>
            <a:endParaRPr lang="en-CA" sz="2000" dirty="0" smtClean="0"/>
          </a:p>
          <a:p>
            <a:pPr eaLnBrk="1" hangingPunct="1">
              <a:lnSpc>
                <a:spcPct val="80000"/>
              </a:lnSpc>
            </a:pPr>
            <a:r>
              <a:rPr lang="en-CA" sz="2000" dirty="0" smtClean="0"/>
              <a:t>Allenby PART members met with the TDSB Planning Department and Superintendant on February 26</a:t>
            </a:r>
            <a:r>
              <a:rPr lang="en-CA" sz="2000" baseline="30000" dirty="0" smtClean="0"/>
              <a:t>th</a:t>
            </a:r>
            <a:r>
              <a:rPr lang="en-CA" sz="2000" dirty="0" smtClean="0"/>
              <a:t> and March 8</a:t>
            </a:r>
            <a:r>
              <a:rPr lang="en-CA" sz="2000" baseline="30000" dirty="0" smtClean="0"/>
              <a:t>th</a:t>
            </a:r>
            <a:r>
              <a:rPr lang="en-CA" sz="2000" dirty="0" smtClean="0"/>
              <a:t>  for ½ day meetings at Allenby to review space and potential options for accommodating FDK.  This included a walk through Allenby to inspect the space. </a:t>
            </a:r>
          </a:p>
          <a:p>
            <a:pPr eaLnBrk="1" hangingPunct="1">
              <a:lnSpc>
                <a:spcPct val="80000"/>
              </a:lnSpc>
            </a:pPr>
            <a:endParaRPr lang="en-CA" sz="2000" dirty="0" smtClean="0"/>
          </a:p>
          <a:p>
            <a:pPr eaLnBrk="1" hangingPunct="1">
              <a:lnSpc>
                <a:spcPct val="80000"/>
              </a:lnSpc>
            </a:pPr>
            <a:r>
              <a:rPr lang="en-CA" sz="2000" dirty="0" smtClean="0"/>
              <a:t>The results of those meetings, additional FDK/Space Committee meetings and small group research on specific issues has culminated in the development of potential scenarios for review this evening.</a:t>
            </a:r>
          </a:p>
          <a:p>
            <a:pPr marL="457200" lvl="1" indent="0" eaLnBrk="1" hangingPunct="1">
              <a:lnSpc>
                <a:spcPct val="80000"/>
              </a:lnSpc>
              <a:buFont typeface="Arial" charset="0"/>
              <a:buNone/>
            </a:pPr>
            <a:endParaRPr lang="en-CA" sz="1800" dirty="0" smtClean="0"/>
          </a:p>
          <a:p>
            <a:pPr marL="457200" lvl="1" indent="0" eaLnBrk="1" hangingPunct="1">
              <a:lnSpc>
                <a:spcPct val="80000"/>
              </a:lnSpc>
              <a:buFont typeface="Arial" charset="0"/>
              <a:buNone/>
            </a:pPr>
            <a:endParaRPr lang="en-CA" sz="1800" dirty="0" smtClean="0"/>
          </a:p>
          <a:p>
            <a:pPr eaLnBrk="1" hangingPunct="1">
              <a:lnSpc>
                <a:spcPct val="80000"/>
              </a:lnSpc>
            </a:pPr>
            <a:endParaRPr lang="en-CA" sz="2000"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7</a:t>
            </a:fld>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CA" dirty="0" smtClean="0">
                <a:solidFill>
                  <a:schemeClr val="accent2"/>
                </a:solidFill>
              </a:rPr>
              <a:t>What We </a:t>
            </a:r>
            <a:r>
              <a:rPr lang="en-CA" dirty="0">
                <a:solidFill>
                  <a:schemeClr val="accent2"/>
                </a:solidFill>
              </a:rPr>
              <a:t>K</a:t>
            </a:r>
            <a:r>
              <a:rPr lang="en-CA" dirty="0" smtClean="0">
                <a:solidFill>
                  <a:schemeClr val="accent2"/>
                </a:solidFill>
              </a:rPr>
              <a:t>now</a:t>
            </a:r>
            <a:endParaRPr lang="en-CA" dirty="0">
              <a:solidFill>
                <a:schemeClr val="accent2"/>
              </a:solidFill>
            </a:endParaRPr>
          </a:p>
        </p:txBody>
      </p:sp>
      <p:sp>
        <p:nvSpPr>
          <p:cNvPr id="3" name="Content Placeholder 2"/>
          <p:cNvSpPr>
            <a:spLocks noGrp="1"/>
          </p:cNvSpPr>
          <p:nvPr>
            <p:ph idx="1"/>
          </p:nvPr>
        </p:nvSpPr>
        <p:spPr/>
        <p:txBody>
          <a:bodyPr rtlCol="0">
            <a:normAutofit fontScale="85000" lnSpcReduction="20000"/>
          </a:bodyPr>
          <a:lstStyle/>
          <a:p>
            <a:pPr marL="971550" lvl="1" indent="-514350" eaLnBrk="1" fontAlgn="auto" hangingPunct="1">
              <a:spcAft>
                <a:spcPts val="0"/>
              </a:spcAft>
              <a:buFont typeface="+mj-lt"/>
              <a:buAutoNum type="arabicPeriod"/>
              <a:defRPr/>
            </a:pPr>
            <a:r>
              <a:rPr lang="en-CA" dirty="0" smtClean="0"/>
              <a:t>Allenby will remain a dual track school (French and English)</a:t>
            </a:r>
          </a:p>
          <a:p>
            <a:pPr marL="971550" lvl="1" indent="-514350" eaLnBrk="1" fontAlgn="auto" hangingPunct="1">
              <a:spcAft>
                <a:spcPts val="0"/>
              </a:spcAft>
              <a:buFont typeface="+mj-lt"/>
              <a:buAutoNum type="arabicPeriod"/>
              <a:defRPr/>
            </a:pPr>
            <a:r>
              <a:rPr lang="en-CA" dirty="0" smtClean="0"/>
              <a:t>TDSB is willing to close optional attendance for French Immersion</a:t>
            </a:r>
          </a:p>
          <a:p>
            <a:pPr marL="971550" lvl="1" indent="-514350" eaLnBrk="1" fontAlgn="auto" hangingPunct="1">
              <a:spcAft>
                <a:spcPts val="0"/>
              </a:spcAft>
              <a:buFont typeface="+mj-lt"/>
              <a:buAutoNum type="arabicPeriod"/>
              <a:defRPr/>
            </a:pPr>
            <a:r>
              <a:rPr lang="en-CA" dirty="0" smtClean="0"/>
              <a:t>TDSB is looking into the exemption possibilities for primary French Immersion classes </a:t>
            </a:r>
          </a:p>
          <a:p>
            <a:pPr marL="971550" lvl="1" indent="-514350" eaLnBrk="1" fontAlgn="auto" hangingPunct="1">
              <a:spcAft>
                <a:spcPts val="0"/>
              </a:spcAft>
              <a:buFont typeface="+mj-lt"/>
              <a:buAutoNum type="arabicPeriod"/>
              <a:defRPr/>
            </a:pPr>
            <a:r>
              <a:rPr lang="en-CA" dirty="0" smtClean="0"/>
              <a:t>TDSB prefers to find space within schools</a:t>
            </a:r>
          </a:p>
          <a:p>
            <a:pPr marL="971550" lvl="1" indent="-514350" eaLnBrk="1" fontAlgn="auto" hangingPunct="1">
              <a:spcAft>
                <a:spcPts val="0"/>
              </a:spcAft>
              <a:buFont typeface="+mj-lt"/>
              <a:buAutoNum type="arabicPeriod"/>
              <a:defRPr/>
            </a:pPr>
            <a:r>
              <a:rPr lang="en-CA" dirty="0" smtClean="0"/>
              <a:t>The Ministry and by definition the TDSB prefers to maintain daycares within schools with revised viable business models if space permits </a:t>
            </a:r>
          </a:p>
          <a:p>
            <a:pPr marL="971550" lvl="1" indent="-514350" eaLnBrk="1" fontAlgn="auto" hangingPunct="1">
              <a:spcAft>
                <a:spcPts val="0"/>
              </a:spcAft>
              <a:buFont typeface="+mj-lt"/>
              <a:buAutoNum type="arabicPeriod"/>
              <a:defRPr/>
            </a:pPr>
            <a:r>
              <a:rPr lang="en-CA" dirty="0" smtClean="0"/>
              <a:t>There is funding available ONLY for FDK spending</a:t>
            </a:r>
          </a:p>
          <a:p>
            <a:pPr marL="971550" lvl="1" indent="-514350" eaLnBrk="1" fontAlgn="auto" hangingPunct="1">
              <a:spcAft>
                <a:spcPts val="0"/>
              </a:spcAft>
              <a:buFont typeface="+mj-lt"/>
              <a:buAutoNum type="arabicPeriod"/>
              <a:defRPr/>
            </a:pPr>
            <a:r>
              <a:rPr lang="en-CA" dirty="0" smtClean="0"/>
              <a:t>Capital plans are under consideration to sell off TDSB properties</a:t>
            </a:r>
          </a:p>
          <a:p>
            <a:pPr marL="971550" lvl="1" indent="-514350" eaLnBrk="1" fontAlgn="auto" hangingPunct="1">
              <a:spcAft>
                <a:spcPts val="0"/>
              </a:spcAft>
              <a:buFont typeface="+mj-lt"/>
              <a:buAutoNum type="arabicPeriod"/>
              <a:defRPr/>
            </a:pPr>
            <a:endParaRPr lang="en-CA" dirty="0" smtClean="0"/>
          </a:p>
          <a:p>
            <a:pPr marL="457200" lvl="1" indent="0" eaLnBrk="1" fontAlgn="auto" hangingPunct="1">
              <a:spcAft>
                <a:spcPts val="0"/>
              </a:spcAft>
              <a:buFont typeface="Arial" pitchFamily="34" charset="0"/>
              <a:buNone/>
              <a:defRPr/>
            </a:pPr>
            <a:endParaRPr lang="en-CA" dirty="0" smtClean="0"/>
          </a:p>
          <a:p>
            <a:pPr marL="457200" lvl="1" indent="0" eaLnBrk="1" fontAlgn="auto" hangingPunct="1">
              <a:spcAft>
                <a:spcPts val="0"/>
              </a:spcAft>
              <a:buFont typeface="Arial" pitchFamily="34" charset="0"/>
              <a:buNone/>
              <a:defRPr/>
            </a:pPr>
            <a:endParaRPr lang="en-CA" dirty="0" smtClean="0"/>
          </a:p>
          <a:p>
            <a:pPr eaLnBrk="1" fontAlgn="auto" hangingPunct="1">
              <a:spcAft>
                <a:spcPts val="0"/>
              </a:spcAft>
              <a:buFont typeface="Arial" pitchFamily="34" charset="0"/>
              <a:buChar char="•"/>
              <a:defRPr/>
            </a:pPr>
            <a:endParaRPr lang="en-CA" dirty="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8</a:t>
            </a:fld>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hade val="50000"/>
              </a:schemeClr>
            </a:solidFill>
          </a:ln>
        </p:spPr>
        <p:txBody>
          <a:bodyPr rtlCol="0">
            <a:normAutofit/>
          </a:bodyPr>
          <a:lstStyle/>
          <a:p>
            <a:pPr eaLnBrk="1" fontAlgn="auto" hangingPunct="1">
              <a:spcAft>
                <a:spcPts val="0"/>
              </a:spcAft>
              <a:defRPr/>
            </a:pPr>
            <a:r>
              <a:rPr lang="en-US" dirty="0" smtClean="0"/>
              <a:t> </a:t>
            </a:r>
            <a:r>
              <a:rPr lang="en-CA" dirty="0" smtClean="0">
                <a:solidFill>
                  <a:schemeClr val="accent2"/>
                </a:solidFill>
              </a:rPr>
              <a:t>What Solutions Are Off </a:t>
            </a:r>
            <a:r>
              <a:rPr lang="en-CA" dirty="0">
                <a:solidFill>
                  <a:schemeClr val="accent2"/>
                </a:solidFill>
              </a:rPr>
              <a:t>T</a:t>
            </a:r>
            <a:r>
              <a:rPr lang="en-CA" dirty="0" smtClean="0">
                <a:solidFill>
                  <a:schemeClr val="accent2"/>
                </a:solidFill>
              </a:rPr>
              <a:t>he Table? </a:t>
            </a:r>
            <a:endParaRPr lang="en-CA" dirty="0">
              <a:solidFill>
                <a:schemeClr val="accent2"/>
              </a:solidFill>
            </a:endParaRPr>
          </a:p>
        </p:txBody>
      </p:sp>
      <p:sp>
        <p:nvSpPr>
          <p:cNvPr id="18434" name="Content Placeholder 2"/>
          <p:cNvSpPr>
            <a:spLocks noGrp="1"/>
          </p:cNvSpPr>
          <p:nvPr>
            <p:ph idx="1"/>
          </p:nvPr>
        </p:nvSpPr>
        <p:spPr/>
        <p:txBody>
          <a:bodyPr/>
          <a:lstStyle/>
          <a:p>
            <a:pPr marL="971550" lvl="1" indent="-514350" eaLnBrk="1" hangingPunct="1">
              <a:buFont typeface="Calibri" pitchFamily="34" charset="0"/>
              <a:buAutoNum type="arabicPeriod"/>
            </a:pPr>
            <a:r>
              <a:rPr lang="en-CA" dirty="0" smtClean="0"/>
              <a:t>Repurposing of the pool: </a:t>
            </a:r>
          </a:p>
          <a:p>
            <a:pPr lvl="2" eaLnBrk="1" hangingPunct="1">
              <a:buFont typeface="Calibri" pitchFamily="34" charset="0"/>
              <a:buChar char="–"/>
            </a:pPr>
            <a:r>
              <a:rPr lang="en-CA" dirty="0" smtClean="0"/>
              <a:t>Cost associated to fill pool - min $800K</a:t>
            </a:r>
          </a:p>
          <a:p>
            <a:pPr lvl="2" eaLnBrk="1" hangingPunct="1">
              <a:buFont typeface="Calibri" pitchFamily="34" charset="0"/>
              <a:buChar char="–"/>
            </a:pPr>
            <a:r>
              <a:rPr lang="en-CA" dirty="0" smtClean="0"/>
              <a:t>Needed to meet gym requirement</a:t>
            </a:r>
          </a:p>
          <a:p>
            <a:pPr lvl="2" eaLnBrk="1" hangingPunct="1">
              <a:buFont typeface="Calibri" pitchFamily="34" charset="0"/>
              <a:buChar char="–"/>
            </a:pPr>
            <a:r>
              <a:rPr lang="en-CA" dirty="0" smtClean="0"/>
              <a:t>“Save our Pool” Campaign</a:t>
            </a:r>
          </a:p>
          <a:p>
            <a:pPr marL="971550" lvl="1" indent="-514350" eaLnBrk="1" hangingPunct="1">
              <a:buFont typeface="Calibri" pitchFamily="34" charset="0"/>
              <a:buAutoNum type="arabicPeriod"/>
            </a:pPr>
            <a:r>
              <a:rPr lang="en-CA" dirty="0" smtClean="0"/>
              <a:t>JK/SK Boundary change or specialized “academy”: </a:t>
            </a:r>
          </a:p>
          <a:p>
            <a:pPr lvl="2" eaLnBrk="1" hangingPunct="1">
              <a:buFont typeface="Calibri" pitchFamily="34" charset="0"/>
              <a:buChar char="–"/>
            </a:pPr>
            <a:r>
              <a:rPr lang="en-CA" dirty="0" smtClean="0"/>
              <a:t>Bussing young kids and the costs associated with new school does not fit with capital plan</a:t>
            </a:r>
          </a:p>
          <a:p>
            <a:pPr lvl="2" eaLnBrk="1" hangingPunct="1">
              <a:buFont typeface="Calibri" pitchFamily="34" charset="0"/>
              <a:buChar char="–"/>
            </a:pPr>
            <a:r>
              <a:rPr lang="en-CA" dirty="0" smtClean="0"/>
              <a:t>No room at nearby schools for all of the JK/SKs to move given space requirements for FDK classroom sizes  </a:t>
            </a:r>
          </a:p>
          <a:p>
            <a:pPr marL="971550" lvl="1" indent="-514350" eaLnBrk="1" hangingPunct="1">
              <a:buFont typeface="Arial" charset="0"/>
              <a:buNone/>
            </a:pPr>
            <a:endParaRPr lang="en-CA" dirty="0" smtClean="0"/>
          </a:p>
          <a:p>
            <a:pPr marL="971550" lvl="1" indent="-514350" eaLnBrk="1" hangingPunct="1">
              <a:buFont typeface="Arial" charset="0"/>
              <a:buNone/>
            </a:pPr>
            <a:endParaRPr lang="en-CA"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06EC3BA7-DBC0-4994-829A-0B015E946B58}" type="slidenum">
              <a:rPr lang="en-CA" smtClean="0"/>
              <a:pPr>
                <a:defRPr/>
              </a:pPr>
              <a:t>9</a:t>
            </a:fld>
            <a:endParaRPr lang="en-C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6809</TotalTime>
  <Words>3954</Words>
  <Application>Microsoft Office PowerPoint</Application>
  <PresentationFormat>On-screen Show (4:3)</PresentationFormat>
  <Paragraphs>574</Paragraphs>
  <Slides>68</Slides>
  <Notes>46</Notes>
  <HiddenSlides>1</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Allenby Jr. Public School  </vt:lpstr>
      <vt:lpstr> WHY ARE WE HERE? </vt:lpstr>
      <vt:lpstr> Allenby Projected Student Population Growth</vt:lpstr>
      <vt:lpstr>What do we need to accommodate this growth?</vt:lpstr>
      <vt:lpstr>Purpose of Tonight’s Meeting</vt:lpstr>
      <vt:lpstr>Timeline and Summary of Upcoming Meetings</vt:lpstr>
      <vt:lpstr>What Has Been Done To Date?</vt:lpstr>
      <vt:lpstr>What We Know</vt:lpstr>
      <vt:lpstr> What Solutions Are Off The Table? </vt:lpstr>
      <vt:lpstr>What Are The Options To Find 4 Classrooms?</vt:lpstr>
      <vt:lpstr>Options: Boundary Change </vt:lpstr>
      <vt:lpstr>Options: Boundary Change </vt:lpstr>
      <vt:lpstr>Options: Boundary Change </vt:lpstr>
      <vt:lpstr>Options: Build: 2 classrooms on Castlefield</vt:lpstr>
      <vt:lpstr>Options: Build: 2 classrooms on Castlefield</vt:lpstr>
      <vt:lpstr>Options:  Build: 2 Classrooms on Castlefield</vt:lpstr>
      <vt:lpstr>Options: Re-Purpose Space</vt:lpstr>
      <vt:lpstr>Repurpose Music Room-  Where is it?</vt:lpstr>
      <vt:lpstr>Repurpose Music Room:  How can it be repurposed?</vt:lpstr>
      <vt:lpstr>Repurpose Music Room:   How is it currently used?</vt:lpstr>
      <vt:lpstr>Repurpose: Rooms Currently Used by Daycare</vt:lpstr>
      <vt:lpstr>Repurpose: Rooms Currently Used by Daycare</vt:lpstr>
      <vt:lpstr>Repurpose: Rooms Currently Used by Daycare</vt:lpstr>
      <vt:lpstr>006- Where is it?</vt:lpstr>
      <vt:lpstr>006:  How is it currently used?</vt:lpstr>
      <vt:lpstr>Rooms 1 and 2: Where are they?</vt:lpstr>
      <vt:lpstr>Rooms 1 and 2:  How are they currently used?</vt:lpstr>
      <vt:lpstr>Repurpose Daycare Rooms: What does this mean for current programs?</vt:lpstr>
      <vt:lpstr>Considerations</vt:lpstr>
      <vt:lpstr> Boundary Changes: Considerations  </vt:lpstr>
      <vt:lpstr> Boundary Changes: Positive Considerations  </vt:lpstr>
      <vt:lpstr> Boundary Changes: Negative Considerations</vt:lpstr>
      <vt:lpstr> Building On Site: Positive Considerations </vt:lpstr>
      <vt:lpstr> Building On Site: Negative Considerations  </vt:lpstr>
      <vt:lpstr> Repurposing Rooms as a  Stand Alone Option  </vt:lpstr>
      <vt:lpstr>Repurposing Music Room: Positive Considerations </vt:lpstr>
      <vt:lpstr>Repurposing Music Room(2 classrooms): Negative Considerations –</vt:lpstr>
      <vt:lpstr>Repurposing Music Room (1/2 music): Negative Considerations </vt:lpstr>
      <vt:lpstr>Repurposing 006: Consideration </vt:lpstr>
      <vt:lpstr>Repurposing 006: Positive Considerations </vt:lpstr>
      <vt:lpstr>Repurposing Room #1 or #2:  Considerations</vt:lpstr>
      <vt:lpstr>Repurposing Room #1 or #2:  Positive Considerations</vt:lpstr>
      <vt:lpstr>Repurposing Room #1 or #2:  Negative Considerations</vt:lpstr>
      <vt:lpstr>RECAP: Implications of Each Option</vt:lpstr>
      <vt:lpstr> </vt:lpstr>
      <vt:lpstr>Basic Decision  to Obtain 4 Classrooms for FDK &amp; Increased Enrolment </vt:lpstr>
      <vt:lpstr>Re-purposing  Space to find 4 Classrooms  (No Build/No Boundary Changes)</vt:lpstr>
      <vt:lpstr>Option 1 of 2:  Re-purposing Space to Find  2 Classrooms for Increased Enrolment</vt:lpstr>
      <vt:lpstr> Option 2 of 2:  Re-purposing Space to find  2 Classrooms for Increased Enrolment</vt:lpstr>
      <vt:lpstr>END</vt:lpstr>
      <vt:lpstr>Back-up</vt:lpstr>
      <vt:lpstr>Pick-up and Drop-off</vt:lpstr>
      <vt:lpstr>Boundary Changes w/o Grandfathering: Pros</vt:lpstr>
      <vt:lpstr>What we need to consider:  Boundary Changes w/ grandfathering</vt:lpstr>
      <vt:lpstr>What we need to consider:  Boundary Changes w/ grandfathering</vt:lpstr>
      <vt:lpstr>Boundary Changes w/o Grandfathering: Pros</vt:lpstr>
      <vt:lpstr> Boundary Changes w/o Grandfathering: Cons</vt:lpstr>
      <vt:lpstr>Boundary Changes w/Grandfathering: Pros</vt:lpstr>
      <vt:lpstr>Boundary Changes w/Grandfathering: Pros</vt:lpstr>
      <vt:lpstr>Boundary Changes w/Grandfathering: Cons</vt:lpstr>
      <vt:lpstr>Benefit of Music Program</vt:lpstr>
      <vt:lpstr>Overall Workable Options:  Decision Tree??</vt:lpstr>
      <vt:lpstr>Basic Decision  to Obtain 2 Classrooms for FDK</vt:lpstr>
      <vt:lpstr>Program Change: 1-6 school</vt:lpstr>
      <vt:lpstr>Program Change: Allenby 1-6 School</vt:lpstr>
      <vt:lpstr>FDK/Space Committee</vt:lpstr>
      <vt:lpstr>Current Footprint: We have 5 and need 7 rooms to incorporate FDK</vt:lpstr>
      <vt:lpstr>Repurpose Daycare Rooms: What does this mean for current programs?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Allenby Jr. Public School Parent Association Accommodation Review Committee</dc:title>
  <dc:creator>Ro and Andrew</dc:creator>
  <cp:lastModifiedBy>Tamara</cp:lastModifiedBy>
  <cp:revision>190</cp:revision>
  <dcterms:created xsi:type="dcterms:W3CDTF">2013-03-23T04:08:11Z</dcterms:created>
  <dcterms:modified xsi:type="dcterms:W3CDTF">2013-04-11T21:38:09Z</dcterms:modified>
</cp:coreProperties>
</file>